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2.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drawings/drawing2.xml" ContentType="application/vnd.openxmlformats-officedocument.drawingml.chartshapes+xml"/>
  <Override PartName="/ppt/notesSlides/notesSlide3.xml" ContentType="application/vnd.openxmlformats-officedocument.presentationml.notesSlide+xml"/>
  <Override PartName="/ppt/charts/chart4.xml" ContentType="application/vnd.openxmlformats-officedocument.drawingml.chart+xml"/>
  <Override PartName="/ppt/drawings/drawing3.xml" ContentType="application/vnd.openxmlformats-officedocument.drawingml.chartshapes+xml"/>
  <Override PartName="/ppt/notesSlides/notesSlide4.xml" ContentType="application/vnd.openxmlformats-officedocument.presentationml.notesSlide+xml"/>
  <Override PartName="/ppt/charts/chart5.xml" ContentType="application/vnd.openxmlformats-officedocument.drawingml.chart+xml"/>
  <Override PartName="/ppt/notesSlides/notesSlide5.xml" ContentType="application/vnd.openxmlformats-officedocument.presentationml.notesSlide+xml"/>
  <Override PartName="/ppt/charts/chart6.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838" r:id="rId2"/>
    <p:sldMasterId id="2147484172" r:id="rId3"/>
    <p:sldMasterId id="2147484184" r:id="rId4"/>
  </p:sldMasterIdLst>
  <p:notesMasterIdLst>
    <p:notesMasterId r:id="rId28"/>
  </p:notesMasterIdLst>
  <p:handoutMasterIdLst>
    <p:handoutMasterId r:id="rId29"/>
  </p:handoutMasterIdLst>
  <p:sldIdLst>
    <p:sldId id="256" r:id="rId5"/>
    <p:sldId id="257" r:id="rId6"/>
    <p:sldId id="332" r:id="rId7"/>
    <p:sldId id="333" r:id="rId8"/>
    <p:sldId id="334" r:id="rId9"/>
    <p:sldId id="335" r:id="rId10"/>
    <p:sldId id="267" r:id="rId11"/>
    <p:sldId id="298" r:id="rId12"/>
    <p:sldId id="271" r:id="rId13"/>
    <p:sldId id="330" r:id="rId14"/>
    <p:sldId id="336" r:id="rId15"/>
    <p:sldId id="270" r:id="rId16"/>
    <p:sldId id="273" r:id="rId17"/>
    <p:sldId id="337" r:id="rId18"/>
    <p:sldId id="338" r:id="rId19"/>
    <p:sldId id="339" r:id="rId20"/>
    <p:sldId id="274" r:id="rId21"/>
    <p:sldId id="269" r:id="rId22"/>
    <p:sldId id="266" r:id="rId23"/>
    <p:sldId id="306" r:id="rId24"/>
    <p:sldId id="325" r:id="rId25"/>
    <p:sldId id="319" r:id="rId26"/>
    <p:sldId id="320" r:id="rId27"/>
  </p:sldIdLst>
  <p:sldSz cx="9144000" cy="6858000" type="screen4x3"/>
  <p:notesSz cx="7023100" cy="9309100"/>
  <p:defaultTextStyle>
    <a:defPPr>
      <a:defRPr lang="en-US"/>
    </a:defPPr>
    <a:lvl1pPr algn="r" rtl="0" fontAlgn="base">
      <a:spcBef>
        <a:spcPct val="0"/>
      </a:spcBef>
      <a:spcAft>
        <a:spcPct val="0"/>
      </a:spcAft>
      <a:defRPr sz="2400" kern="1200">
        <a:solidFill>
          <a:schemeClr val="tx1"/>
        </a:solidFill>
        <a:latin typeface="Times New Roman" pitchFamily="18" charset="0"/>
        <a:ea typeface="+mn-ea"/>
        <a:cs typeface="+mn-cs"/>
      </a:defRPr>
    </a:lvl1pPr>
    <a:lvl2pPr marL="457200" algn="r" rtl="0" fontAlgn="base">
      <a:spcBef>
        <a:spcPct val="0"/>
      </a:spcBef>
      <a:spcAft>
        <a:spcPct val="0"/>
      </a:spcAft>
      <a:defRPr sz="2400" kern="1200">
        <a:solidFill>
          <a:schemeClr val="tx1"/>
        </a:solidFill>
        <a:latin typeface="Times New Roman" pitchFamily="18" charset="0"/>
        <a:ea typeface="+mn-ea"/>
        <a:cs typeface="+mn-cs"/>
      </a:defRPr>
    </a:lvl2pPr>
    <a:lvl3pPr marL="914400" algn="r" rtl="0" fontAlgn="base">
      <a:spcBef>
        <a:spcPct val="0"/>
      </a:spcBef>
      <a:spcAft>
        <a:spcPct val="0"/>
      </a:spcAft>
      <a:defRPr sz="2400" kern="1200">
        <a:solidFill>
          <a:schemeClr val="tx1"/>
        </a:solidFill>
        <a:latin typeface="Times New Roman" pitchFamily="18" charset="0"/>
        <a:ea typeface="+mn-ea"/>
        <a:cs typeface="+mn-cs"/>
      </a:defRPr>
    </a:lvl3pPr>
    <a:lvl4pPr marL="1371600" algn="r" rtl="0" fontAlgn="base">
      <a:spcBef>
        <a:spcPct val="0"/>
      </a:spcBef>
      <a:spcAft>
        <a:spcPct val="0"/>
      </a:spcAft>
      <a:defRPr sz="2400" kern="1200">
        <a:solidFill>
          <a:schemeClr val="tx1"/>
        </a:solidFill>
        <a:latin typeface="Times New Roman" pitchFamily="18" charset="0"/>
        <a:ea typeface="+mn-ea"/>
        <a:cs typeface="+mn-cs"/>
      </a:defRPr>
    </a:lvl4pPr>
    <a:lvl5pPr marL="1828800" algn="r"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CC"/>
    <a:srgbClr val="CC0066"/>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2032" autoAdjust="0"/>
    <p:restoredTop sz="90941" autoAdjust="0"/>
  </p:normalViewPr>
  <p:slideViewPr>
    <p:cSldViewPr>
      <p:cViewPr varScale="1">
        <p:scale>
          <a:sx n="105" d="100"/>
          <a:sy n="105" d="100"/>
        </p:scale>
        <p:origin x="141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image" Target="../media/image1.jpg"/><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aseline="0">
                <a:solidFill>
                  <a:schemeClr val="accent1">
                    <a:lumMod val="50000"/>
                  </a:schemeClr>
                </a:solidFill>
              </a:defRPr>
            </a:pPr>
            <a:r>
              <a:rPr lang="en-US" sz="1550" baseline="0" dirty="0" smtClean="0">
                <a:solidFill>
                  <a:schemeClr val="accent1">
                    <a:lumMod val="50000"/>
                  </a:schemeClr>
                </a:solidFill>
              </a:rPr>
              <a:t>All City Funds Revenue Sources (Including Capital Projects)</a:t>
            </a:r>
          </a:p>
          <a:p>
            <a:pPr>
              <a:defRPr baseline="0">
                <a:solidFill>
                  <a:schemeClr val="accent1">
                    <a:lumMod val="50000"/>
                  </a:schemeClr>
                </a:solidFill>
              </a:defRPr>
            </a:pPr>
            <a:r>
              <a:rPr lang="en-US" sz="1550" baseline="0" dirty="0" smtClean="0">
                <a:solidFill>
                  <a:schemeClr val="accent1">
                    <a:lumMod val="50000"/>
                  </a:schemeClr>
                </a:solidFill>
              </a:rPr>
              <a:t>Budget 2021/2022 - $58,151,312</a:t>
            </a:r>
          </a:p>
        </c:rich>
      </c:tx>
      <c:layout>
        <c:manualLayout>
          <c:xMode val="edge"/>
          <c:yMode val="edge"/>
          <c:x val="0.2107902390579556"/>
          <c:y val="2.4105971128608925E-3"/>
        </c:manualLayout>
      </c:layout>
      <c:overlay val="0"/>
    </c:title>
    <c:autoTitleDeleted val="0"/>
    <c:view3D>
      <c:rotX val="15"/>
      <c:rotY val="10"/>
      <c:rAngAx val="0"/>
      <c:perspective val="10"/>
    </c:view3D>
    <c:floor>
      <c:thickness val="0"/>
    </c:floor>
    <c:sideWall>
      <c:thickness val="0"/>
    </c:sideWall>
    <c:backWall>
      <c:thickness val="0"/>
    </c:backWall>
    <c:plotArea>
      <c:layout>
        <c:manualLayout>
          <c:layoutTarget val="inner"/>
          <c:xMode val="edge"/>
          <c:yMode val="edge"/>
          <c:x val="8.5481378405285566E-2"/>
          <c:y val="0.20668161271507732"/>
          <c:w val="0.76914551090596439"/>
          <c:h val="0.69836482939632549"/>
        </c:manualLayout>
      </c:layout>
      <c:pie3DChart>
        <c:varyColors val="1"/>
        <c:ser>
          <c:idx val="0"/>
          <c:order val="0"/>
          <c:tx>
            <c:strRef>
              <c:f>Sheet1!$B$1</c:f>
              <c:strCache>
                <c:ptCount val="1"/>
                <c:pt idx="0">
                  <c:v>Revenue Sources</c:v>
                </c:pt>
              </c:strCache>
            </c:strRef>
          </c:tx>
          <c:spPr>
            <a:scene3d>
              <a:camera prst="orthographicFront"/>
              <a:lightRig rig="threePt" dir="t"/>
            </a:scene3d>
            <a:sp3d prstMaterial="flat"/>
          </c:spPr>
          <c:explosion val="10"/>
          <c:dLbls>
            <c:dLbl>
              <c:idx val="0"/>
              <c:layout>
                <c:manualLayout>
                  <c:x val="-5.4310373365491584E-2"/>
                  <c:y val="-0.10861035925196851"/>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0-5631-4DF8-91AA-35E049132A86}"/>
                </c:ext>
              </c:extLst>
            </c:dLbl>
            <c:dLbl>
              <c:idx val="1"/>
              <c:layout>
                <c:manualLayout>
                  <c:x val="2.395355985907156E-2"/>
                  <c:y val="-0.10152477034120735"/>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1-5631-4DF8-91AA-35E049132A86}"/>
                </c:ext>
              </c:extLst>
            </c:dLbl>
            <c:dLbl>
              <c:idx val="2"/>
              <c:layout>
                <c:manualLayout>
                  <c:x val="2.8879075926320021E-2"/>
                  <c:y val="3.7081282808398952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2-5631-4DF8-91AA-35E049132A86}"/>
                </c:ext>
              </c:extLst>
            </c:dLbl>
            <c:dLbl>
              <c:idx val="3"/>
              <c:layout>
                <c:manualLayout>
                  <c:x val="1.5015015015015015E-3"/>
                  <c:y val="0.14739542322834637"/>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3-5631-4DF8-91AA-35E049132A86}"/>
                </c:ext>
              </c:extLst>
            </c:dLbl>
            <c:dLbl>
              <c:idx val="4"/>
              <c:layout>
                <c:manualLayout>
                  <c:x val="-0.14596888226809487"/>
                  <c:y val="0.11114870406824157"/>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4-5631-4DF8-91AA-35E049132A86}"/>
                </c:ext>
              </c:extLst>
            </c:dLbl>
            <c:dLbl>
              <c:idx val="5"/>
              <c:layout>
                <c:manualLayout>
                  <c:x val="-0.1969236953488922"/>
                  <c:y val="3.1691272965879265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5-5631-4DF8-91AA-35E049132A86}"/>
                </c:ext>
              </c:extLst>
            </c:dLbl>
            <c:dLbl>
              <c:idx val="6"/>
              <c:layout>
                <c:manualLayout>
                  <c:x val="3.0030030030030016E-2"/>
                  <c:y val="0.14529732611548557"/>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6-5631-4DF8-91AA-35E049132A86}"/>
                </c:ext>
              </c:extLst>
            </c:dLbl>
            <c:dLbl>
              <c:idx val="7"/>
              <c:layout>
                <c:manualLayout>
                  <c:x val="4.6546546546546537E-3"/>
                  <c:y val="0.15897248195538058"/>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7-5631-4DF8-91AA-35E049132A86}"/>
                </c:ext>
              </c:extLst>
            </c:dLbl>
            <c:dLbl>
              <c:idx val="8"/>
              <c:layout>
                <c:manualLayout>
                  <c:x val="4.6290227235109095E-2"/>
                  <c:y val="-0.12680036089238844"/>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8-5631-4DF8-91AA-35E049132A86}"/>
                </c:ext>
              </c:extLst>
            </c:dLbl>
            <c:dLbl>
              <c:idx val="9"/>
              <c:layout>
                <c:manualLayout>
                  <c:x val="8.1808945756780355E-2"/>
                  <c:y val="-6.992885757701342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9-5631-4DF8-91AA-35E049132A86}"/>
                </c:ext>
              </c:extLst>
            </c:dLbl>
            <c:dLbl>
              <c:idx val="10"/>
              <c:layout>
                <c:manualLayout>
                  <c:x val="-1.2987987987987988E-2"/>
                  <c:y val="-6.7434178149606325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A-5631-4DF8-91AA-35E049132A86}"/>
                </c:ext>
              </c:extLst>
            </c:dLbl>
            <c:spPr>
              <a:noFill/>
              <a:ln>
                <a:noFill/>
              </a:ln>
              <a:effectLst/>
            </c:spPr>
            <c:txPr>
              <a:bodyPr/>
              <a:lstStyle/>
              <a:p>
                <a:pPr>
                  <a:defRPr sz="1400" baseline="0">
                    <a:solidFill>
                      <a:schemeClr val="tx1"/>
                    </a:solidFill>
                    <a:latin typeface="+mn-lt"/>
                  </a:defRPr>
                </a:pPr>
                <a:endParaRPr lang="en-US"/>
              </a:p>
            </c:txPr>
            <c:dLblPos val="outEnd"/>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Sheet1!$A$2:$A$12</c:f>
              <c:strCache>
                <c:ptCount val="11"/>
                <c:pt idx="0">
                  <c:v>Property Taxes </c:v>
                </c:pt>
                <c:pt idx="1">
                  <c:v>TIF Revenues </c:v>
                </c:pt>
                <c:pt idx="2">
                  <c:v>Other City Taxes </c:v>
                </c:pt>
                <c:pt idx="3">
                  <c:v>Local Option Sales Tax </c:v>
                </c:pt>
                <c:pt idx="4">
                  <c:v>Commercial and Industrial State Reimbursement</c:v>
                </c:pt>
                <c:pt idx="5">
                  <c:v>Other Intergovernmental </c:v>
                </c:pt>
                <c:pt idx="6">
                  <c:v>Road Use Taxes</c:v>
                </c:pt>
                <c:pt idx="7">
                  <c:v>Charges for Services </c:v>
                </c:pt>
                <c:pt idx="8">
                  <c:v>Use of Money and Property </c:v>
                </c:pt>
                <c:pt idx="9">
                  <c:v>Other Revenues</c:v>
                </c:pt>
                <c:pt idx="10">
                  <c:v>Licenses and Permits </c:v>
                </c:pt>
              </c:strCache>
            </c:strRef>
          </c:cat>
          <c:val>
            <c:numRef>
              <c:f>Sheet1!$B$2:$B$12</c:f>
              <c:numCache>
                <c:formatCode>_("$"* #,##0_);_("$"* \(#,##0\);_("$"* "-"_);_(@_)</c:formatCode>
                <c:ptCount val="11"/>
                <c:pt idx="0">
                  <c:v>14909777</c:v>
                </c:pt>
                <c:pt idx="1">
                  <c:v>2364400</c:v>
                </c:pt>
                <c:pt idx="2">
                  <c:v>965098</c:v>
                </c:pt>
                <c:pt idx="3">
                  <c:v>3208900</c:v>
                </c:pt>
                <c:pt idx="4">
                  <c:v>613323</c:v>
                </c:pt>
                <c:pt idx="5">
                  <c:v>7186954</c:v>
                </c:pt>
                <c:pt idx="6">
                  <c:v>3013100</c:v>
                </c:pt>
                <c:pt idx="7">
                  <c:v>16125400</c:v>
                </c:pt>
                <c:pt idx="8">
                  <c:v>1163110</c:v>
                </c:pt>
                <c:pt idx="9">
                  <c:v>8303450</c:v>
                </c:pt>
                <c:pt idx="10">
                  <c:v>297800</c:v>
                </c:pt>
              </c:numCache>
            </c:numRef>
          </c:val>
          <c:extLst>
            <c:ext xmlns:c16="http://schemas.microsoft.com/office/drawing/2014/chart" uri="{C3380CC4-5D6E-409C-BE32-E72D297353CC}">
              <c16:uniqueId val="{0000000B-5631-4DF8-91AA-35E049132A86}"/>
            </c:ext>
          </c:extLst>
        </c:ser>
        <c:dLbls>
          <c:showLegendKey val="0"/>
          <c:showVal val="0"/>
          <c:showCatName val="0"/>
          <c:showSerName val="0"/>
          <c:showPercent val="0"/>
          <c:showBubbleSize val="0"/>
          <c:showLeaderLines val="1"/>
        </c:dLbls>
      </c:pie3DChart>
    </c:plotArea>
    <c:plotVisOnly val="1"/>
    <c:dispBlanksAs val="gap"/>
    <c:showDLblsOverMax val="0"/>
  </c:chart>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aseline="0" dirty="0" smtClean="0">
                <a:solidFill>
                  <a:schemeClr val="accent1">
                    <a:lumMod val="50000"/>
                  </a:schemeClr>
                </a:solidFill>
              </a:rPr>
              <a:t>All City Expenditures </a:t>
            </a:r>
            <a:r>
              <a:rPr lang="en-US" sz="1800" baseline="0" dirty="0">
                <a:solidFill>
                  <a:schemeClr val="accent1">
                    <a:lumMod val="50000"/>
                  </a:schemeClr>
                </a:solidFill>
              </a:rPr>
              <a:t>by </a:t>
            </a:r>
            <a:r>
              <a:rPr lang="en-US" sz="1800" baseline="0" dirty="0" smtClean="0">
                <a:solidFill>
                  <a:schemeClr val="accent1">
                    <a:lumMod val="50000"/>
                  </a:schemeClr>
                </a:solidFill>
              </a:rPr>
              <a:t>Function (Including Capital Projects)</a:t>
            </a:r>
          </a:p>
          <a:p>
            <a:pPr>
              <a:defRPr/>
            </a:pPr>
            <a:r>
              <a:rPr lang="en-US" sz="1800" baseline="0" dirty="0" smtClean="0">
                <a:solidFill>
                  <a:schemeClr val="accent1">
                    <a:lumMod val="50000"/>
                  </a:schemeClr>
                </a:solidFill>
              </a:rPr>
              <a:t>Budget 2021/2022 - $67,162,512</a:t>
            </a:r>
          </a:p>
          <a:p>
            <a:pPr>
              <a:defRPr/>
            </a:pPr>
            <a:endParaRPr lang="en-US" sz="1800" baseline="0" dirty="0">
              <a:solidFill>
                <a:schemeClr val="accent1">
                  <a:lumMod val="50000"/>
                </a:schemeClr>
              </a:solidFill>
            </a:endParaRPr>
          </a:p>
        </c:rich>
      </c:tx>
      <c:layout>
        <c:manualLayout>
          <c:xMode val="edge"/>
          <c:yMode val="edge"/>
          <c:x val="0.16628827646544181"/>
          <c:y val="0"/>
        </c:manualLayout>
      </c:layout>
      <c:overlay val="0"/>
    </c:title>
    <c:autoTitleDeleted val="0"/>
    <c:view3D>
      <c:rotX val="15"/>
      <c:rotY val="10"/>
      <c:rAngAx val="0"/>
      <c:perspective val="10"/>
    </c:view3D>
    <c:floor>
      <c:thickness val="0"/>
    </c:floor>
    <c:sideWall>
      <c:thickness val="0"/>
    </c:sideWall>
    <c:backWall>
      <c:thickness val="0"/>
    </c:backWall>
    <c:plotArea>
      <c:layout>
        <c:manualLayout>
          <c:layoutTarget val="inner"/>
          <c:xMode val="edge"/>
          <c:yMode val="edge"/>
          <c:x val="8.2687007874015686E-2"/>
          <c:y val="0.17129799470441479"/>
          <c:w val="0.76002267808629176"/>
          <c:h val="0.7077580655708271"/>
        </c:manualLayout>
      </c:layout>
      <c:pie3DChart>
        <c:varyColors val="1"/>
        <c:ser>
          <c:idx val="0"/>
          <c:order val="0"/>
          <c:tx>
            <c:strRef>
              <c:f>Sheet1!$B$1</c:f>
              <c:strCache>
                <c:ptCount val="1"/>
                <c:pt idx="0">
                  <c:v>Expenditures by Function</c:v>
                </c:pt>
              </c:strCache>
            </c:strRef>
          </c:tx>
          <c:spPr>
            <a:effectLst/>
            <a:scene3d>
              <a:camera prst="orthographicFront"/>
              <a:lightRig rig="threePt" dir="t"/>
            </a:scene3d>
            <a:sp3d prstMaterial="flat"/>
          </c:spPr>
          <c:explosion val="6"/>
          <c:dLbls>
            <c:dLbl>
              <c:idx val="0"/>
              <c:layout>
                <c:manualLayout>
                  <c:x val="-2.8696988534327946E-2"/>
                  <c:y val="-5.5564299022123328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0-75DD-4961-AC9D-FC84C4ADE9C0}"/>
                </c:ext>
              </c:extLst>
            </c:dLbl>
            <c:dLbl>
              <c:idx val="1"/>
              <c:layout>
                <c:manualLayout>
                  <c:x val="-7.9704609292259518E-2"/>
                  <c:y val="-0.14227719769187261"/>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1-75DD-4961-AC9D-FC84C4ADE9C0}"/>
                </c:ext>
              </c:extLst>
            </c:dLbl>
            <c:dLbl>
              <c:idx val="2"/>
              <c:layout>
                <c:manualLayout>
                  <c:x val="-1.5090712345167381E-3"/>
                  <c:y val="-0.22945208389442376"/>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2-75DD-4961-AC9D-FC84C4ADE9C0}"/>
                </c:ext>
              </c:extLst>
            </c:dLbl>
            <c:dLbl>
              <c:idx val="3"/>
              <c:layout>
                <c:manualLayout>
                  <c:x val="-2.3622047244094489E-5"/>
                  <c:y val="9.1982159324679014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3-75DD-4961-AC9D-FC84C4ADE9C0}"/>
                </c:ext>
              </c:extLst>
            </c:dLbl>
            <c:dLbl>
              <c:idx val="4"/>
              <c:layout>
                <c:manualLayout>
                  <c:x val="-2.5170028088594296E-2"/>
                  <c:y val="0.1942253959774389"/>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4-75DD-4961-AC9D-FC84C4ADE9C0}"/>
                </c:ext>
              </c:extLst>
            </c:dLbl>
            <c:dLbl>
              <c:idx val="5"/>
              <c:layout>
                <c:manualLayout>
                  <c:x val="-0.15177913616061162"/>
                  <c:y val="0.2203953918729355"/>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5-75DD-4961-AC9D-FC84C4ADE9C0}"/>
                </c:ext>
              </c:extLst>
            </c:dLbl>
            <c:dLbl>
              <c:idx val="6"/>
              <c:layout>
                <c:manualLayout>
                  <c:x val="-0.18932955748952435"/>
                  <c:y val="0.14854367712520714"/>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6-75DD-4961-AC9D-FC84C4ADE9C0}"/>
                </c:ext>
              </c:extLst>
            </c:dLbl>
            <c:dLbl>
              <c:idx val="7"/>
              <c:layout>
                <c:manualLayout>
                  <c:x val="1.8181818181818233E-2"/>
                  <c:y val="0.15128205128205141"/>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7-75DD-4961-AC9D-FC84C4ADE9C0}"/>
                </c:ext>
              </c:extLst>
            </c:dLbl>
            <c:dLbl>
              <c:idx val="8"/>
              <c:layout>
                <c:manualLayout>
                  <c:x val="5.0531611180181422E-2"/>
                  <c:y val="-9.4163809954473668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8-75DD-4961-AC9D-FC84C4ADE9C0}"/>
                </c:ext>
              </c:extLst>
            </c:dLbl>
            <c:spPr>
              <a:noFill/>
              <a:ln>
                <a:noFill/>
              </a:ln>
              <a:effectLst/>
            </c:spPr>
            <c:txPr>
              <a:bodyPr/>
              <a:lstStyle/>
              <a:p>
                <a:pPr>
                  <a:defRPr sz="1400" b="0" baseline="0">
                    <a:solidFill>
                      <a:schemeClr val="tx1"/>
                    </a:solidFill>
                    <a:latin typeface="+mn-lt"/>
                  </a:defRPr>
                </a:pPr>
                <a:endParaRPr lang="en-US"/>
              </a:p>
            </c:txPr>
            <c:dLblPos val="outEnd"/>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Sheet1!$A$2:$A$10</c:f>
              <c:strCache>
                <c:ptCount val="9"/>
                <c:pt idx="0">
                  <c:v>Public Works</c:v>
                </c:pt>
                <c:pt idx="1">
                  <c:v>Public Safety</c:v>
                </c:pt>
                <c:pt idx="2">
                  <c:v>Community &amp; Economic Development &amp; Health and Social Services</c:v>
                </c:pt>
                <c:pt idx="3">
                  <c:v>Culture &amp; Recreation</c:v>
                </c:pt>
                <c:pt idx="4">
                  <c:v>Housing &amp; Urban Renewal</c:v>
                </c:pt>
                <c:pt idx="5">
                  <c:v>General Government</c:v>
                </c:pt>
                <c:pt idx="6">
                  <c:v>Debt Service</c:v>
                </c:pt>
                <c:pt idx="7">
                  <c:v>Enterprise</c:v>
                </c:pt>
                <c:pt idx="8">
                  <c:v>Capital Projects</c:v>
                </c:pt>
              </c:strCache>
            </c:strRef>
          </c:cat>
          <c:val>
            <c:numRef>
              <c:f>Sheet1!$B$2:$B$10</c:f>
              <c:numCache>
                <c:formatCode>_("$"* #,##0_);_("$"* \(#,##0\);_("$"* "-"??_);_(@_)</c:formatCode>
                <c:ptCount val="9"/>
                <c:pt idx="0" formatCode="_(&quot;$&quot;* #,##0_);_(&quot;$&quot;* \(#,##0\);_(&quot;$&quot;* &quot;-&quot;_);_(@_)">
                  <c:v>3096900</c:v>
                </c:pt>
                <c:pt idx="1">
                  <c:v>10933900</c:v>
                </c:pt>
                <c:pt idx="2" formatCode="_(&quot;$&quot;* #,##0_);_(&quot;$&quot;* \(#,##0\);_(&quot;$&quot;* &quot;-&quot;_);_(@_)">
                  <c:v>3059400</c:v>
                </c:pt>
                <c:pt idx="3" formatCode="_(&quot;$&quot;* #,##0_);_(&quot;$&quot;* \(#,##0\);_(&quot;$&quot;* &quot;-&quot;_);_(@_)">
                  <c:v>3980000</c:v>
                </c:pt>
                <c:pt idx="4" formatCode="_(&quot;$&quot;* #,##0_);_(&quot;$&quot;* \(#,##0\);_(&quot;$&quot;* &quot;-&quot;_);_(@_)">
                  <c:v>2023974</c:v>
                </c:pt>
                <c:pt idx="5" formatCode="_(&quot;$&quot;* #,##0_);_(&quot;$&quot;* \(#,##0\);_(&quot;$&quot;* &quot;-&quot;_);_(@_)">
                  <c:v>3342900</c:v>
                </c:pt>
                <c:pt idx="6" formatCode="_(&quot;$&quot;* #,##0_);_(&quot;$&quot;* \(#,##0\);_(&quot;$&quot;* &quot;-&quot;_);_(@_)">
                  <c:v>3841498</c:v>
                </c:pt>
                <c:pt idx="7" formatCode="_(&quot;$&quot;* #,##0_);_(&quot;$&quot;* \(#,##0\);_(&quot;$&quot;* &quot;-&quot;_);_(@_)">
                  <c:v>18964540</c:v>
                </c:pt>
                <c:pt idx="8" formatCode="_(&quot;$&quot;* #,##0_);_(&quot;$&quot;* \(#,##0\);_(&quot;$&quot;* &quot;-&quot;_);_(@_)">
                  <c:v>17919400</c:v>
                </c:pt>
              </c:numCache>
            </c:numRef>
          </c:val>
          <c:extLst>
            <c:ext xmlns:c16="http://schemas.microsoft.com/office/drawing/2014/chart" uri="{C3380CC4-5D6E-409C-BE32-E72D297353CC}">
              <c16:uniqueId val="{00000009-75DD-4961-AC9D-FC84C4ADE9C0}"/>
            </c:ext>
          </c:extLst>
        </c:ser>
        <c:dLbls>
          <c:showLegendKey val="0"/>
          <c:showVal val="0"/>
          <c:showCatName val="0"/>
          <c:showSerName val="0"/>
          <c:showPercent val="0"/>
          <c:showBubbleSize val="0"/>
          <c:showLeaderLines val="1"/>
        </c:dLbls>
      </c:pie3DChart>
    </c:plotArea>
    <c:plotVisOnly val="1"/>
    <c:dispBlanksAs val="gap"/>
    <c:showDLblsOverMax val="0"/>
  </c:chart>
  <c:spPr>
    <a:ln>
      <a:noFill/>
    </a:ln>
    <a:effectLst/>
    <a:scene3d>
      <a:camera prst="orthographicFront"/>
      <a:lightRig rig="threePt" dir="t"/>
    </a:scene3d>
  </c:spPr>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a:defRPr/>
            </a:pPr>
            <a:r>
              <a:rPr lang="en-US" baseline="0" dirty="0" smtClean="0">
                <a:solidFill>
                  <a:schemeClr val="accent1">
                    <a:lumMod val="50000"/>
                  </a:schemeClr>
                </a:solidFill>
              </a:rPr>
              <a:t>FY 2021/2022</a:t>
            </a:r>
          </a:p>
          <a:p>
            <a:pPr algn="ctr">
              <a:defRPr/>
            </a:pPr>
            <a:r>
              <a:rPr lang="en-US" baseline="0" dirty="0" smtClean="0">
                <a:solidFill>
                  <a:schemeClr val="accent1">
                    <a:lumMod val="50000"/>
                  </a:schemeClr>
                </a:solidFill>
              </a:rPr>
              <a:t>Total $15.67209/$1,000 Valuation</a:t>
            </a:r>
            <a:endParaRPr lang="en-US" baseline="0" dirty="0">
              <a:solidFill>
                <a:schemeClr val="accent1">
                  <a:lumMod val="50000"/>
                </a:schemeClr>
              </a:solidFill>
            </a:endParaRPr>
          </a:p>
        </c:rich>
      </c:tx>
      <c:layout>
        <c:manualLayout>
          <c:xMode val="edge"/>
          <c:yMode val="edge"/>
          <c:x val="0.29644016720132205"/>
          <c:y val="0"/>
        </c:manualLayout>
      </c:layout>
      <c:overlay val="0"/>
    </c:title>
    <c:autoTitleDeleted val="0"/>
    <c:view3D>
      <c:rotX val="15"/>
      <c:rotY val="0"/>
      <c:rAngAx val="0"/>
      <c:perspective val="10"/>
    </c:view3D>
    <c:floor>
      <c:thickness val="0"/>
    </c:floor>
    <c:sideWall>
      <c:thickness val="0"/>
    </c:sideWall>
    <c:backWall>
      <c:thickness val="0"/>
    </c:backWall>
    <c:plotArea>
      <c:layout>
        <c:manualLayout>
          <c:layoutTarget val="inner"/>
          <c:xMode val="edge"/>
          <c:yMode val="edge"/>
          <c:x val="0.14431818181818182"/>
          <c:y val="0.25727065516331987"/>
          <c:w val="0.84166666666666667"/>
          <c:h val="0.73854533647211851"/>
        </c:manualLayout>
      </c:layout>
      <c:pie3DChart>
        <c:varyColors val="1"/>
        <c:ser>
          <c:idx val="0"/>
          <c:order val="0"/>
          <c:tx>
            <c:strRef>
              <c:f>Sheet1!$B$1</c:f>
              <c:strCache>
                <c:ptCount val="1"/>
                <c:pt idx="0">
                  <c:v> Rates FY 2021/2022</c:v>
                </c:pt>
              </c:strCache>
            </c:strRef>
          </c:tx>
          <c:spPr>
            <a:scene3d>
              <a:camera prst="orthographicFront"/>
              <a:lightRig rig="threePt" dir="t"/>
            </a:scene3d>
            <a:sp3d prstMaterial="flat"/>
          </c:spPr>
          <c:explosion val="5"/>
          <c:dLbls>
            <c:dLbl>
              <c:idx val="0"/>
              <c:layout>
                <c:manualLayout>
                  <c:x val="-5.606084466714388E-2"/>
                  <c:y val="-0.36083732057416268"/>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0-2936-430D-907C-BC47FFCBEA3E}"/>
                </c:ext>
              </c:extLst>
            </c:dLbl>
            <c:dLbl>
              <c:idx val="1"/>
              <c:layout>
                <c:manualLayout>
                  <c:x val="0.16363636363636389"/>
                  <c:y val="0.11745921711939093"/>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1-2936-430D-907C-BC47FFCBEA3E}"/>
                </c:ext>
              </c:extLst>
            </c:dLbl>
            <c:dLbl>
              <c:idx val="2"/>
              <c:layout>
                <c:manualLayout>
                  <c:x val="6.363636363636363E-2"/>
                  <c:y val="0.13918754473872585"/>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2-2936-430D-907C-BC47FFCBEA3E}"/>
                </c:ext>
              </c:extLst>
            </c:dLbl>
            <c:dLbl>
              <c:idx val="3"/>
              <c:layout>
                <c:manualLayout>
                  <c:x val="-1.666666666666667E-2"/>
                  <c:y val="-5.7006555400670698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3-2936-430D-907C-BC47FFCBEA3E}"/>
                </c:ext>
              </c:extLst>
            </c:dLbl>
            <c:dLbl>
              <c:idx val="4"/>
              <c:layout>
                <c:manualLayout>
                  <c:x val="5.8939393939393923E-2"/>
                  <c:y val="-0.17360528199525299"/>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4-2936-430D-907C-BC47FFCBEA3E}"/>
                </c:ext>
              </c:extLst>
            </c:dLbl>
            <c:dLbl>
              <c:idx val="5"/>
              <c:layout>
                <c:manualLayout>
                  <c:x val="7.7272727272727423E-2"/>
                  <c:y val="-8.5051546391753052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2936-430D-907C-BC47FFCBEA3E}"/>
                </c:ext>
              </c:extLst>
            </c:dLbl>
            <c:spPr>
              <a:noFill/>
              <a:ln>
                <a:noFill/>
              </a:ln>
              <a:effectLst/>
            </c:spPr>
            <c:txPr>
              <a:bodyPr/>
              <a:lstStyle/>
              <a:p>
                <a:pPr>
                  <a:defRPr sz="1400" baseline="0">
                    <a:solidFill>
                      <a:schemeClr val="tx1"/>
                    </a:solidFill>
                    <a:latin typeface="+mn-lt"/>
                  </a:defRPr>
                </a:pPr>
                <a:endParaRPr lang="en-US"/>
              </a:p>
            </c:txPr>
            <c:dLblPos val="outEnd"/>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Sheet1!$A$2:$A$7</c:f>
              <c:strCache>
                <c:ptCount val="5"/>
                <c:pt idx="0">
                  <c:v>General Fund</c:v>
                </c:pt>
                <c:pt idx="1">
                  <c:v>Debt Service</c:v>
                </c:pt>
                <c:pt idx="2">
                  <c:v>Emergency</c:v>
                </c:pt>
                <c:pt idx="3">
                  <c:v>Tort Liability</c:v>
                </c:pt>
                <c:pt idx="4">
                  <c:v>Special Revenue</c:v>
                </c:pt>
              </c:strCache>
            </c:strRef>
          </c:cat>
          <c:val>
            <c:numRef>
              <c:f>Sheet1!$B$2:$B$7</c:f>
              <c:numCache>
                <c:formatCode>_("$"* #,##0.00000_);_("$"* \(#,##0.00000\);_("$"* "-"?????_);_(@_)</c:formatCode>
                <c:ptCount val="6"/>
                <c:pt idx="0">
                  <c:v>8.1</c:v>
                </c:pt>
                <c:pt idx="1">
                  <c:v>2.3223199999999999</c:v>
                </c:pt>
                <c:pt idx="2">
                  <c:v>0.14229</c:v>
                </c:pt>
                <c:pt idx="3">
                  <c:v>0.33768999999999999</c:v>
                </c:pt>
                <c:pt idx="4">
                  <c:v>4.7697900000000004</c:v>
                </c:pt>
              </c:numCache>
            </c:numRef>
          </c:val>
          <c:extLst>
            <c:ext xmlns:c16="http://schemas.microsoft.com/office/drawing/2014/chart" uri="{C3380CC4-5D6E-409C-BE32-E72D297353CC}">
              <c16:uniqueId val="{00000006-2936-430D-907C-BC47FFCBEA3E}"/>
            </c:ext>
          </c:extLst>
        </c:ser>
        <c:dLbls>
          <c:showLegendKey val="0"/>
          <c:showVal val="0"/>
          <c:showCatName val="0"/>
          <c:showSerName val="0"/>
          <c:showPercent val="0"/>
          <c:showBubbleSize val="0"/>
          <c:showLeaderLines val="1"/>
        </c:dLbls>
      </c:pie3DChart>
    </c:plotArea>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aseline="0">
                <a:solidFill>
                  <a:schemeClr val="accent1">
                    <a:lumMod val="50000"/>
                  </a:schemeClr>
                </a:solidFill>
              </a:defRPr>
            </a:pPr>
            <a:r>
              <a:rPr lang="en-US" baseline="0" dirty="0" smtClean="0">
                <a:solidFill>
                  <a:schemeClr val="accent1">
                    <a:lumMod val="50000"/>
                  </a:schemeClr>
                </a:solidFill>
              </a:rPr>
              <a:t>Tax Rate per $1,000 valuation</a:t>
            </a:r>
          </a:p>
        </c:rich>
      </c:tx>
      <c:layout>
        <c:manualLayout>
          <c:xMode val="edge"/>
          <c:yMode val="edge"/>
          <c:x val="0.22489058398950132"/>
          <c:y val="0"/>
        </c:manualLayout>
      </c:layout>
      <c:overlay val="0"/>
    </c:title>
    <c:autoTitleDeleted val="0"/>
    <c:plotArea>
      <c:layout/>
      <c:barChart>
        <c:barDir val="col"/>
        <c:grouping val="clustered"/>
        <c:varyColors val="0"/>
        <c:ser>
          <c:idx val="0"/>
          <c:order val="0"/>
          <c:tx>
            <c:strRef>
              <c:f>Sheet1!$B$1</c:f>
              <c:strCache>
                <c:ptCount val="1"/>
                <c:pt idx="0">
                  <c:v>Column2</c:v>
                </c:pt>
              </c:strCache>
            </c:strRef>
          </c:tx>
          <c:spPr>
            <a:solidFill>
              <a:schemeClr val="accent1">
                <a:lumMod val="75000"/>
              </a:schemeClr>
            </a:solidFill>
            <a:scene3d>
              <a:camera prst="orthographicFront"/>
              <a:lightRig rig="soft" dir="t"/>
            </a:scene3d>
            <a:sp3d prstMaterial="plastic">
              <a:bevelT w="114300" prst="artDeco"/>
              <a:bevelB/>
            </a:sp3d>
          </c:spPr>
          <c:invertIfNegative val="0"/>
          <c:dLbls>
            <c:dLbl>
              <c:idx val="0"/>
              <c:layout>
                <c:manualLayout>
                  <c:x val="0"/>
                  <c:y val="1.212121212121212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BF1B-4AD1-B891-D0BB2FFCAE65}"/>
                </c:ext>
              </c:extLst>
            </c:dLbl>
            <c:dLbl>
              <c:idx val="1"/>
              <c:layout>
                <c:manualLayout>
                  <c:x val="-5.8139534883721285E-3"/>
                  <c:y val="1.212121212121212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2B42-4D6D-BC5E-AAAD3F266EA5}"/>
                </c:ext>
              </c:extLst>
            </c:dLbl>
            <c:dLbl>
              <c:idx val="2"/>
              <c:layout>
                <c:manualLayout>
                  <c:x val="-3.875968992248062E-3"/>
                  <c:y val="1.212121212121212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BF1B-4AD1-B891-D0BB2FFCAE65}"/>
                </c:ext>
              </c:extLst>
            </c:dLbl>
            <c:dLbl>
              <c:idx val="3"/>
              <c:layout>
                <c:manualLayout>
                  <c:x val="-1.937984496124031E-3"/>
                  <c:y val="1.2121212121212121E-2"/>
                </c:manualLayout>
              </c:layout>
              <c:showLegendKey val="0"/>
              <c:showVal val="1"/>
              <c:showCatName val="0"/>
              <c:showSerName val="0"/>
              <c:showPercent val="0"/>
              <c:showBubbleSize val="0"/>
              <c:extLst>
                <c:ext xmlns:c15="http://schemas.microsoft.com/office/drawing/2012/chart" uri="{CE6537A1-D6FC-4f65-9D91-7224C49458BB}">
                  <c15:layout>
                    <c:manualLayout>
                      <c:w val="7.9127906976744183E-2"/>
                      <c:h val="5.5318301121450725E-2"/>
                    </c:manualLayout>
                  </c15:layout>
                </c:ext>
                <c:ext xmlns:c16="http://schemas.microsoft.com/office/drawing/2014/chart" uri="{C3380CC4-5D6E-409C-BE32-E72D297353CC}">
                  <c16:uniqueId val="{00000001-BF1B-4AD1-B891-D0BB2FFCAE65}"/>
                </c:ext>
              </c:extLst>
            </c:dLbl>
            <c:dLbl>
              <c:idx val="4"/>
              <c:layout>
                <c:manualLayout>
                  <c:x val="-5.8139534883721641E-3"/>
                  <c:y val="1.212121212121212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BF1B-4AD1-B891-D0BB2FFCAE65}"/>
                </c:ext>
              </c:extLst>
            </c:dLbl>
            <c:dLbl>
              <c:idx val="5"/>
              <c:layout>
                <c:manualLayout>
                  <c:x val="-7.1058610649413908E-17"/>
                  <c:y val="1.2121212121212121E-2"/>
                </c:manualLayout>
              </c:layout>
              <c:tx>
                <c:rich>
                  <a:bodyPr/>
                  <a:lstStyle/>
                  <a:p>
                    <a:fld id="{7B8DC86F-02F7-4C64-8C2A-7B2411EE734E}" type="VALUE">
                      <a:rPr lang="en-US" b="0"/>
                      <a:pPr/>
                      <a:t>[VALUE]</a:t>
                    </a:fld>
                    <a:endParaRPr lang="en-US"/>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BF1B-4AD1-B891-D0BB2FFCAE65}"/>
                </c:ext>
              </c:extLst>
            </c:dLbl>
            <c:dLbl>
              <c:idx val="6"/>
              <c:layout>
                <c:manualLayout>
                  <c:x val="-5.8139534883720929E-3"/>
                  <c:y val="1.212121212121212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BF1B-4AD1-B891-D0BB2FFCAE65}"/>
                </c:ext>
              </c:extLst>
            </c:dLbl>
            <c:dLbl>
              <c:idx val="7"/>
              <c:layout>
                <c:manualLayout>
                  <c:x val="-1.937984496124031E-3"/>
                  <c:y val="1.212121212121212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BF1B-4AD1-B891-D0BB2FFCAE65}"/>
                </c:ext>
              </c:extLst>
            </c:dLbl>
            <c:dLbl>
              <c:idx val="8"/>
              <c:layout>
                <c:manualLayout>
                  <c:x val="-1.4211722129882782E-16"/>
                  <c:y val="1.212121212121212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BF1B-4AD1-B891-D0BB2FFCAE65}"/>
                </c:ext>
              </c:extLst>
            </c:dLbl>
            <c:dLbl>
              <c:idx val="9"/>
              <c:layout>
                <c:manualLayout>
                  <c:x val="-3.875968992248062E-3"/>
                  <c:y val="1.212121212121212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BF1B-4AD1-B891-D0BB2FFCAE65}"/>
                </c:ext>
              </c:extLst>
            </c:dLbl>
            <c:numFmt formatCode="&quot;$&quot;#,##0.00" sourceLinked="0"/>
            <c:spPr>
              <a:noFill/>
              <a:ln>
                <a:noFill/>
              </a:ln>
            </c:spPr>
            <c:txPr>
              <a:bodyPr/>
              <a:lstStyle/>
              <a:p>
                <a:pPr>
                  <a:defRPr sz="125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ext>
            </c:extLst>
          </c:dLbls>
          <c:cat>
            <c:strRef>
              <c:f>Sheet1!$A$2:$A$11</c:f>
              <c:strCache>
                <c:ptCount val="10"/>
                <c:pt idx="0">
                  <c:v>2012/2013</c:v>
                </c:pt>
                <c:pt idx="1">
                  <c:v>2013/2014</c:v>
                </c:pt>
                <c:pt idx="2">
                  <c:v>2014/2015</c:v>
                </c:pt>
                <c:pt idx="3">
                  <c:v>2015/2016</c:v>
                </c:pt>
                <c:pt idx="4">
                  <c:v>2016/2017</c:v>
                </c:pt>
                <c:pt idx="5">
                  <c:v>2017/2018</c:v>
                </c:pt>
                <c:pt idx="6">
                  <c:v>2018/2019</c:v>
                </c:pt>
                <c:pt idx="7">
                  <c:v>2019/2020</c:v>
                </c:pt>
                <c:pt idx="8">
                  <c:v>2020/2021</c:v>
                </c:pt>
                <c:pt idx="9">
                  <c:v>2021/2022</c:v>
                </c:pt>
              </c:strCache>
            </c:strRef>
          </c:cat>
          <c:val>
            <c:numRef>
              <c:f>Sheet1!$B$2:$B$11</c:f>
              <c:numCache>
                <c:formatCode>"$"#,##0.00000</c:formatCode>
                <c:ptCount val="10"/>
                <c:pt idx="0">
                  <c:v>15.672090000000001</c:v>
                </c:pt>
                <c:pt idx="1">
                  <c:v>15.672090000000001</c:v>
                </c:pt>
                <c:pt idx="2">
                  <c:v>15.672090000000001</c:v>
                </c:pt>
                <c:pt idx="3">
                  <c:v>15.672090000000001</c:v>
                </c:pt>
                <c:pt idx="4">
                  <c:v>15.672090000000001</c:v>
                </c:pt>
                <c:pt idx="5">
                  <c:v>15.672090000000001</c:v>
                </c:pt>
                <c:pt idx="6">
                  <c:v>15.672090000000001</c:v>
                </c:pt>
                <c:pt idx="7">
                  <c:v>15.672090000000001</c:v>
                </c:pt>
                <c:pt idx="8">
                  <c:v>15.672090000000001</c:v>
                </c:pt>
                <c:pt idx="9">
                  <c:v>15.672090000000001</c:v>
                </c:pt>
              </c:numCache>
            </c:numRef>
          </c:val>
          <c:extLst>
            <c:ext xmlns:c16="http://schemas.microsoft.com/office/drawing/2014/chart" uri="{C3380CC4-5D6E-409C-BE32-E72D297353CC}">
              <c16:uniqueId val="{00000008-BF1B-4AD1-B891-D0BB2FFCAE65}"/>
            </c:ext>
          </c:extLst>
        </c:ser>
        <c:dLbls>
          <c:showLegendKey val="0"/>
          <c:showVal val="0"/>
          <c:showCatName val="0"/>
          <c:showSerName val="0"/>
          <c:showPercent val="0"/>
          <c:showBubbleSize val="0"/>
        </c:dLbls>
        <c:gapWidth val="150"/>
        <c:axId val="401307328"/>
        <c:axId val="401308504"/>
      </c:barChart>
      <c:catAx>
        <c:axId val="401307328"/>
        <c:scaling>
          <c:orientation val="minMax"/>
        </c:scaling>
        <c:delete val="0"/>
        <c:axPos val="b"/>
        <c:numFmt formatCode="General" sourceLinked="0"/>
        <c:majorTickMark val="out"/>
        <c:minorTickMark val="none"/>
        <c:tickLblPos val="nextTo"/>
        <c:txPr>
          <a:bodyPr/>
          <a:lstStyle/>
          <a:p>
            <a:pPr>
              <a:defRPr baseline="0">
                <a:solidFill>
                  <a:schemeClr val="tx2">
                    <a:lumMod val="50000"/>
                  </a:schemeClr>
                </a:solidFill>
              </a:defRPr>
            </a:pPr>
            <a:endParaRPr lang="en-US"/>
          </a:p>
        </c:txPr>
        <c:crossAx val="401308504"/>
        <c:crossesAt val="14"/>
        <c:auto val="1"/>
        <c:lblAlgn val="ctr"/>
        <c:lblOffset val="100"/>
        <c:noMultiLvlLbl val="0"/>
      </c:catAx>
      <c:valAx>
        <c:axId val="401308504"/>
        <c:scaling>
          <c:orientation val="minMax"/>
          <c:min val="14"/>
        </c:scaling>
        <c:delete val="0"/>
        <c:axPos val="l"/>
        <c:majorGridlines/>
        <c:numFmt formatCode="_(&quot;$&quot;* #,##0.00000_);_(&quot;$&quot;* \(#,##0.00000\);_(&quot;$&quot;* &quot;-&quot;?????_);_(@_)" sourceLinked="0"/>
        <c:majorTickMark val="out"/>
        <c:minorTickMark val="none"/>
        <c:tickLblPos val="nextTo"/>
        <c:txPr>
          <a:bodyPr/>
          <a:lstStyle/>
          <a:p>
            <a:pPr>
              <a:defRPr baseline="0">
                <a:solidFill>
                  <a:schemeClr val="tx2">
                    <a:lumMod val="50000"/>
                  </a:schemeClr>
                </a:solidFill>
              </a:defRPr>
            </a:pPr>
            <a:endParaRPr lang="en-US"/>
          </a:p>
        </c:txPr>
        <c:crossAx val="401307328"/>
        <c:crosses val="autoZero"/>
        <c:crossBetween val="between"/>
        <c:majorUnit val="0.5"/>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baseline="0">
              <a:solidFill>
                <a:schemeClr val="accent1">
                  <a:lumMod val="50000"/>
                </a:schemeClr>
              </a:solidFill>
            </a:defRPr>
          </a:pPr>
          <a:endParaRPr lang="en-US"/>
        </a:p>
      </c:txPr>
    </c:title>
    <c:autoTitleDeleted val="0"/>
    <c:view3D>
      <c:rotX val="30"/>
      <c:rotY val="0"/>
      <c:rAngAx val="0"/>
    </c:view3D>
    <c:floor>
      <c:thickness val="0"/>
    </c:floor>
    <c:sideWall>
      <c:thickness val="0"/>
    </c:sideWall>
    <c:backWall>
      <c:thickness val="0"/>
    </c:backWall>
    <c:plotArea>
      <c:layout/>
      <c:pie3DChart>
        <c:varyColors val="1"/>
        <c:ser>
          <c:idx val="0"/>
          <c:order val="0"/>
          <c:tx>
            <c:strRef>
              <c:f>Sheet1!$B$1</c:f>
              <c:strCache>
                <c:ptCount val="1"/>
                <c:pt idx="0">
                  <c:v>Levies per $1,000 valuation</c:v>
                </c:pt>
              </c:strCache>
            </c:strRef>
          </c:tx>
          <c:dPt>
            <c:idx val="1"/>
            <c:bubble3D val="0"/>
            <c:explosion val="3"/>
            <c:extLst>
              <c:ext xmlns:c16="http://schemas.microsoft.com/office/drawing/2014/chart" uri="{C3380CC4-5D6E-409C-BE32-E72D297353CC}">
                <c16:uniqueId val="{00000001-CAE8-4CCD-99DF-653B0B602302}"/>
              </c:ext>
            </c:extLst>
          </c:dPt>
          <c:dLbls>
            <c:dLbl>
              <c:idx val="0"/>
              <c:layout>
                <c:manualLayout>
                  <c:x val="-0.24345644294463201"/>
                  <c:y val="4.1539729408823896E-2"/>
                </c:manualLayout>
              </c:layout>
              <c:dLblPos val="bestFit"/>
              <c:showLegendKey val="0"/>
              <c:showVal val="1"/>
              <c:showCatName val="0"/>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2-CAE8-4CCD-99DF-653B0B602302}"/>
                </c:ext>
              </c:extLst>
            </c:dLbl>
            <c:dLbl>
              <c:idx val="1"/>
              <c:layout>
                <c:manualLayout>
                  <c:x val="0.20234033245844268"/>
                  <c:y val="-0.25616890662104735"/>
                </c:manualLayout>
              </c:layout>
              <c:dLblPos val="bestFit"/>
              <c:showLegendKey val="0"/>
              <c:showVal val="1"/>
              <c:showCatName val="0"/>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1-CAE8-4CCD-99DF-653B0B602302}"/>
                </c:ext>
              </c:extLst>
            </c:dLbl>
            <c:dLbl>
              <c:idx val="2"/>
              <c:layout>
                <c:manualLayout>
                  <c:x val="0.17122937757780277"/>
                  <c:y val="0.10976337918697662"/>
                </c:manualLayout>
              </c:layout>
              <c:dLblPos val="bestFit"/>
              <c:showLegendKey val="0"/>
              <c:showVal val="1"/>
              <c:showCatName val="0"/>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3-CAE8-4CCD-99DF-653B0B602302}"/>
                </c:ext>
              </c:extLst>
            </c:dLbl>
            <c:numFmt formatCode="0.00%" sourceLinked="0"/>
            <c:spPr>
              <a:noFill/>
              <a:ln>
                <a:noFill/>
              </a:ln>
              <a:effectLst/>
            </c:spPr>
            <c:dLblPos val="bestFit"/>
            <c:showLegendKey val="0"/>
            <c:showVal val="1"/>
            <c:showCatName val="0"/>
            <c:showSerName val="0"/>
            <c:showPercent val="1"/>
            <c:showBubbleSize val="0"/>
            <c:separator>
</c:separator>
            <c:showLeaderLines val="1"/>
            <c:extLst>
              <c:ext xmlns:c15="http://schemas.microsoft.com/office/drawing/2012/chart" uri="{CE6537A1-D6FC-4f65-9D91-7224C49458BB}"/>
            </c:extLst>
          </c:dLbls>
          <c:cat>
            <c:strRef>
              <c:f>Sheet1!$A$2:$A$4</c:f>
              <c:strCache>
                <c:ptCount val="3"/>
                <c:pt idx="0">
                  <c:v>City</c:v>
                </c:pt>
                <c:pt idx="1">
                  <c:v>Schools</c:v>
                </c:pt>
                <c:pt idx="2">
                  <c:v>County</c:v>
                </c:pt>
              </c:strCache>
            </c:strRef>
          </c:cat>
          <c:val>
            <c:numRef>
              <c:f>Sheet1!$B$2:$B$4</c:f>
              <c:numCache>
                <c:formatCode>"$"#,##0.00000_);[Red]\("$"#,##0.00000\)</c:formatCode>
                <c:ptCount val="3"/>
                <c:pt idx="0">
                  <c:v>15.672090000000001</c:v>
                </c:pt>
                <c:pt idx="1">
                  <c:v>13.51952</c:v>
                </c:pt>
                <c:pt idx="2">
                  <c:v>8.9627800000000004</c:v>
                </c:pt>
              </c:numCache>
            </c:numRef>
          </c:val>
          <c:extLst>
            <c:ext xmlns:c16="http://schemas.microsoft.com/office/drawing/2014/chart" uri="{C3380CC4-5D6E-409C-BE32-E72D297353CC}">
              <c16:uniqueId val="{00000004-CAE8-4CCD-99DF-653B0B602302}"/>
            </c:ext>
          </c:extLst>
        </c:ser>
        <c:dLbls>
          <c:dLblPos val="bestFit"/>
          <c:showLegendKey val="0"/>
          <c:showVal val="1"/>
          <c:showCatName val="0"/>
          <c:showSerName val="0"/>
          <c:showPercent val="0"/>
          <c:showBubbleSize val="0"/>
          <c:showLeaderLines val="1"/>
        </c:dLbls>
      </c:pie3DChart>
    </c:plotArea>
    <c:legend>
      <c:legendPos val="r"/>
      <c:layout>
        <c:manualLayout>
          <c:xMode val="edge"/>
          <c:yMode val="edge"/>
          <c:x val="0.7744530839895013"/>
          <c:y val="0.28317511018669839"/>
          <c:w val="0.20054691601049923"/>
          <c:h val="0.34045783192195461"/>
        </c:manualLayout>
      </c:layout>
      <c:overlay val="0"/>
      <c:txPr>
        <a:bodyPr/>
        <a:lstStyle/>
        <a:p>
          <a:pPr>
            <a:defRPr baseline="0">
              <a:solidFill>
                <a:schemeClr val="accent1">
                  <a:lumMod val="50000"/>
                </a:schemeClr>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9180681878718124E-2"/>
          <c:y val="6.246302273690521E-2"/>
          <c:w val="0.97011332467117362"/>
          <c:h val="0.73450330490186666"/>
        </c:manualLayout>
      </c:layout>
      <c:barChart>
        <c:barDir val="bar"/>
        <c:grouping val="percentStacked"/>
        <c:varyColors val="0"/>
        <c:ser>
          <c:idx val="0"/>
          <c:order val="0"/>
          <c:tx>
            <c:strRef>
              <c:f>Sheet2!$A$1</c:f>
              <c:strCache>
                <c:ptCount val="1"/>
                <c:pt idx="0">
                  <c:v>City of Muscatine</c:v>
                </c:pt>
              </c:strCache>
            </c:strRef>
          </c:tx>
          <c:spPr>
            <a:noFill/>
            <a:ln w="25400">
              <a:solidFill>
                <a:schemeClr val="bg1"/>
              </a:solidFill>
            </a:ln>
            <a:effectLst/>
          </c:spPr>
          <c:invertIfNegative val="0"/>
          <c:dLbls>
            <c:dLbl>
              <c:idx val="0"/>
              <c:layout>
                <c:manualLayout>
                  <c:x val="-4.4599083703116674E-2"/>
                  <c:y val="0.45543776474549119"/>
                </c:manualLayout>
              </c:layout>
              <c:tx>
                <c:rich>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mn-lt"/>
                        <a:ea typeface="+mn-ea"/>
                        <a:cs typeface="+mn-cs"/>
                      </a:defRPr>
                    </a:pPr>
                    <a:fld id="{7DE7678F-21CE-424B-B27A-9B0D68FAB195}" type="CELLRANGE">
                      <a:rPr lang="en-US" baseline="0" dirty="0"/>
                      <a:pPr>
                        <a:defRPr b="1"/>
                      </a:pPr>
                      <a:t>[CELLRANGE]</a:t>
                    </a:fld>
                    <a:r>
                      <a:rPr lang="en-US" baseline="0" dirty="0"/>
                      <a:t>
</a:t>
                    </a:r>
                    <a:fld id="{A266FE84-9AD3-4D00-9030-7293187BA633}" type="SERIESNAME">
                      <a:rPr lang="en-US" baseline="0" dirty="0"/>
                      <a:pPr>
                        <a:defRPr b="1"/>
                      </a:pPr>
                      <a:t>[SERIES NAME]</a:t>
                    </a:fld>
                    <a:endParaRPr lang="en-US" baseline="0" dirty="0"/>
                  </a:p>
                </c:rich>
              </c:tx>
              <c:spPr>
                <a:solidFill>
                  <a:srgbClr val="9BBB59">
                    <a:lumMod val="40000"/>
                    <a:lumOff val="60000"/>
                  </a:srgbClr>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1"/>
              <c:showPercent val="0"/>
              <c:showBubbleSize val="0"/>
              <c:separator>
</c:separator>
              <c:extLst>
                <c:ext xmlns:c15="http://schemas.microsoft.com/office/drawing/2012/chart" uri="{CE6537A1-D6FC-4f65-9D91-7224C49458BB}">
                  <c15:spPr xmlns:c15="http://schemas.microsoft.com/office/drawing/2012/chart">
                    <a:prstGeom prst="wedgeRectCallout">
                      <a:avLst/>
                    </a:prstGeom>
                    <a:noFill/>
                    <a:ln>
                      <a:noFill/>
                    </a:ln>
                  </c15:spPr>
                  <c15:layout>
                    <c:manualLayout>
                      <c:w val="0.14074104060912859"/>
                      <c:h val="0.10387367499263959"/>
                    </c:manualLayout>
                  </c15:layout>
                  <c15:dlblFieldTable/>
                  <c15:showDataLabelsRange val="1"/>
                </c:ext>
                <c:ext xmlns:c16="http://schemas.microsoft.com/office/drawing/2014/chart" uri="{C3380CC4-5D6E-409C-BE32-E72D297353CC}">
                  <c16:uniqueId val="{00000000-8EB2-4528-898D-2675D0484ACE}"/>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1"/>
            <c:showPercent val="0"/>
            <c:showBubbleSize val="0"/>
            <c:separator>
</c:separator>
            <c:showLeaderLines val="0"/>
            <c:extLst>
              <c:ext xmlns:c15="http://schemas.microsoft.com/office/drawing/2012/chart" uri="{CE6537A1-D6FC-4f65-9D91-7224C49458BB}">
                <c15:spPr xmlns:c15="http://schemas.microsoft.com/office/drawing/2012/chart">
                  <a:prstGeom prst="wedgeRectCallout">
                    <a:avLst/>
                  </a:prstGeom>
                  <a:noFill/>
                  <a:ln>
                    <a:noFill/>
                  </a:ln>
                </c15:spPr>
                <c15:showDataLabelsRange val="1"/>
                <c15:showLeaderLines val="0"/>
              </c:ext>
            </c:extLst>
          </c:dLbls>
          <c:val>
            <c:numRef>
              <c:f>Sheet2!$B$1</c:f>
              <c:numCache>
                <c:formatCode>_("$"* #,##0.00000_);_("$"* \(#,##0.00000\);_("$"* "-"??_);_(@_)</c:formatCode>
                <c:ptCount val="1"/>
                <c:pt idx="0">
                  <c:v>15.672090000000001</c:v>
                </c:pt>
              </c:numCache>
            </c:numRef>
          </c:val>
          <c:extLst>
            <c:ext xmlns:c15="http://schemas.microsoft.com/office/drawing/2012/chart" uri="{02D57815-91ED-43cb-92C2-25804820EDAC}">
              <c15:datalabelsRange>
                <c15:f>Sheet2!$C$1</c15:f>
                <c15:dlblRangeCache>
                  <c:ptCount val="1"/>
                  <c:pt idx="0">
                    <c:v>$0.411</c:v>
                  </c:pt>
                </c15:dlblRangeCache>
              </c15:datalabelsRange>
            </c:ext>
            <c:ext xmlns:c16="http://schemas.microsoft.com/office/drawing/2014/chart" uri="{C3380CC4-5D6E-409C-BE32-E72D297353CC}">
              <c16:uniqueId val="{00000001-8EB2-4528-898D-2675D0484ACE}"/>
            </c:ext>
          </c:extLst>
        </c:ser>
        <c:ser>
          <c:idx val="1"/>
          <c:order val="1"/>
          <c:tx>
            <c:strRef>
              <c:f>Sheet2!$A$2</c:f>
              <c:strCache>
                <c:ptCount val="1"/>
                <c:pt idx="0">
                  <c:v>Muscatine Schools</c:v>
                </c:pt>
              </c:strCache>
            </c:strRef>
          </c:tx>
          <c:spPr>
            <a:noFill/>
            <a:ln w="25400">
              <a:solidFill>
                <a:schemeClr val="bg1"/>
              </a:solidFill>
            </a:ln>
            <a:effectLst/>
          </c:spPr>
          <c:invertIfNegative val="0"/>
          <c:dLbls>
            <c:dLbl>
              <c:idx val="0"/>
              <c:layout>
                <c:manualLayout>
                  <c:x val="-5.1067780046685905E-2"/>
                  <c:y val="0.45841970797802978"/>
                </c:manualLayout>
              </c:layout>
              <c:tx>
                <c:rich>
                  <a:bodyPr/>
                  <a:lstStyle/>
                  <a:p>
                    <a:fld id="{A22F964E-A75D-4D25-BC7D-813CB7F6AA34}" type="CELLRANGE">
                      <a:rPr lang="en-US" baseline="0" dirty="0"/>
                      <a:pPr/>
                      <a:t>[CELLRANGE]</a:t>
                    </a:fld>
                    <a:r>
                      <a:rPr lang="en-US" baseline="0" dirty="0"/>
                      <a:t>
</a:t>
                    </a:r>
                    <a:fld id="{0BE5B73A-5D54-405B-A2A2-D06E29B519A8}" type="SERIESNAME">
                      <a:rPr lang="en-US" baseline="0" dirty="0"/>
                      <a:pPr/>
                      <a:t>[SERIES NAME]</a:t>
                    </a:fld>
                    <a:endParaRPr lang="en-US" baseline="0" dirty="0"/>
                  </a:p>
                </c:rich>
              </c:tx>
              <c:showLegendKey val="0"/>
              <c:showVal val="0"/>
              <c:showCatName val="0"/>
              <c:showSerName val="1"/>
              <c:showPercent val="0"/>
              <c:showBubbleSize val="0"/>
              <c:separator>
</c:separator>
              <c:extLst>
                <c:ext xmlns:c15="http://schemas.microsoft.com/office/drawing/2012/chart" uri="{CE6537A1-D6FC-4f65-9D91-7224C49458BB}">
                  <c15:layout>
                    <c:manualLayout>
                      <c:w val="0.12752514875274132"/>
                      <c:h val="9.9199037162216813E-2"/>
                    </c:manualLayout>
                  </c15:layout>
                  <c15:dlblFieldTable/>
                  <c15:showDataLabelsRange val="1"/>
                </c:ext>
                <c:ext xmlns:c16="http://schemas.microsoft.com/office/drawing/2014/chart" uri="{C3380CC4-5D6E-409C-BE32-E72D297353CC}">
                  <c16:uniqueId val="{00000002-8EB2-4528-898D-2675D0484ACE}"/>
                </c:ext>
              </c:extLst>
            </c:dLbl>
            <c:spPr>
              <a:solidFill>
                <a:srgbClr val="9BBB59">
                  <a:lumMod val="40000"/>
                  <a:lumOff val="60000"/>
                </a:srgbClr>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1"/>
            <c:showPercent val="0"/>
            <c:showBubbleSize val="0"/>
            <c:separator>
</c:separator>
            <c:showLeaderLines val="0"/>
            <c:extLst>
              <c:ext xmlns:c15="http://schemas.microsoft.com/office/drawing/2012/chart" uri="{CE6537A1-D6FC-4f65-9D91-7224C49458BB}">
                <c15:spPr xmlns:c15="http://schemas.microsoft.com/office/drawing/2012/chart">
                  <a:prstGeom prst="wedgeRectCallout">
                    <a:avLst/>
                  </a:prstGeom>
                  <a:noFill/>
                  <a:ln>
                    <a:noFill/>
                  </a:ln>
                </c15:spPr>
                <c15:showDataLabelsRange val="1"/>
                <c15:showLeaderLines val="0"/>
              </c:ext>
            </c:extLst>
          </c:dLbls>
          <c:val>
            <c:numRef>
              <c:f>Sheet2!$B$2</c:f>
              <c:numCache>
                <c:formatCode>_("$"* #,##0.00000_);_("$"* \(#,##0.00000\);_("$"* "-"??_);_(@_)</c:formatCode>
                <c:ptCount val="1"/>
                <c:pt idx="0">
                  <c:v>13.51952</c:v>
                </c:pt>
              </c:numCache>
            </c:numRef>
          </c:val>
          <c:extLst>
            <c:ext xmlns:c15="http://schemas.microsoft.com/office/drawing/2012/chart" uri="{02D57815-91ED-43cb-92C2-25804820EDAC}">
              <c15:datalabelsRange>
                <c15:f>Sheet2!$C$2</c15:f>
                <c15:dlblRangeCache>
                  <c:ptCount val="1"/>
                  <c:pt idx="0">
                    <c:v>$0.354</c:v>
                  </c:pt>
                </c15:dlblRangeCache>
              </c15:datalabelsRange>
            </c:ext>
            <c:ext xmlns:c16="http://schemas.microsoft.com/office/drawing/2014/chart" uri="{C3380CC4-5D6E-409C-BE32-E72D297353CC}">
              <c16:uniqueId val="{00000003-8EB2-4528-898D-2675D0484ACE}"/>
            </c:ext>
          </c:extLst>
        </c:ser>
        <c:ser>
          <c:idx val="2"/>
          <c:order val="2"/>
          <c:tx>
            <c:strRef>
              <c:f>Sheet2!$A$3</c:f>
              <c:strCache>
                <c:ptCount val="1"/>
                <c:pt idx="0">
                  <c:v>Muscatine County</c:v>
                </c:pt>
              </c:strCache>
            </c:strRef>
          </c:tx>
          <c:spPr>
            <a:noFill/>
            <a:ln w="25400">
              <a:solidFill>
                <a:schemeClr val="bg1"/>
              </a:solidFill>
            </a:ln>
            <a:effectLst/>
          </c:spPr>
          <c:invertIfNegative val="0"/>
          <c:dLbls>
            <c:dLbl>
              <c:idx val="0"/>
              <c:layout>
                <c:manualLayout>
                  <c:x val="-3.3533301473964855E-2"/>
                  <c:y val="0.46389822045404772"/>
                </c:manualLayout>
              </c:layout>
              <c:tx>
                <c:rich>
                  <a:bodyPr/>
                  <a:lstStyle/>
                  <a:p>
                    <a:fld id="{42FB8100-D4FF-4736-97B8-3379EC26293B}" type="CELLRANGE">
                      <a:rPr lang="en-US" baseline="0" dirty="0"/>
                      <a:pPr/>
                      <a:t>[CELLRANGE]</a:t>
                    </a:fld>
                    <a:r>
                      <a:rPr lang="en-US" baseline="0" dirty="0"/>
                      <a:t>
</a:t>
                    </a:r>
                    <a:fld id="{49B341E3-BB37-41F4-ABB2-8E18F2ECDC74}" type="SERIESNAME">
                      <a:rPr lang="en-US" baseline="0" dirty="0"/>
                      <a:pPr/>
                      <a:t>[SERIES NAME]</a:t>
                    </a:fld>
                    <a:endParaRPr lang="en-US" baseline="0" dirty="0"/>
                  </a:p>
                </c:rich>
              </c:tx>
              <c:showLegendKey val="0"/>
              <c:showVal val="0"/>
              <c:showCatName val="0"/>
              <c:showSerName val="1"/>
              <c:showPercent val="0"/>
              <c:showBubbleSize val="0"/>
              <c:separator>
</c:separator>
              <c:extLst>
                <c:ext xmlns:c15="http://schemas.microsoft.com/office/drawing/2012/chart" uri="{CE6537A1-D6FC-4f65-9D91-7224C49458BB}">
                  <c15:layout>
                    <c:manualLayout>
                      <c:w val="0.12089184582186105"/>
                      <c:h val="8.8242012210180742E-2"/>
                    </c:manualLayout>
                  </c15:layout>
                  <c15:dlblFieldTable/>
                  <c15:showDataLabelsRange val="1"/>
                </c:ext>
                <c:ext xmlns:c16="http://schemas.microsoft.com/office/drawing/2014/chart" uri="{C3380CC4-5D6E-409C-BE32-E72D297353CC}">
                  <c16:uniqueId val="{00000004-8EB2-4528-898D-2675D0484ACE}"/>
                </c:ext>
              </c:extLst>
            </c:dLbl>
            <c:spPr>
              <a:solidFill>
                <a:srgbClr val="9BBB59">
                  <a:lumMod val="40000"/>
                  <a:lumOff val="60000"/>
                </a:srgbClr>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mn-lt"/>
                    <a:ea typeface="+mn-ea"/>
                    <a:cs typeface="+mn-cs"/>
                  </a:defRPr>
                </a:pPr>
                <a:endParaRPr lang="en-US"/>
              </a:p>
            </c:txPr>
            <c:showLegendKey val="0"/>
            <c:showVal val="0"/>
            <c:showCatName val="1"/>
            <c:showSerName val="0"/>
            <c:showPercent val="0"/>
            <c:showBubbleSize val="0"/>
            <c:separator>
</c:separator>
            <c:showLeaderLines val="0"/>
            <c:extLst>
              <c:ext xmlns:c15="http://schemas.microsoft.com/office/drawing/2012/chart" uri="{CE6537A1-D6FC-4f65-9D91-7224C49458BB}">
                <c15:spPr xmlns:c15="http://schemas.microsoft.com/office/drawing/2012/chart">
                  <a:prstGeom prst="wedgeRectCallout">
                    <a:avLst/>
                  </a:prstGeom>
                  <a:noFill/>
                  <a:ln>
                    <a:noFill/>
                  </a:ln>
                </c15:spPr>
                <c15:showDataLabelsRange val="1"/>
                <c15:showLeaderLines val="0"/>
              </c:ext>
            </c:extLst>
          </c:dLbls>
          <c:val>
            <c:numRef>
              <c:f>Sheet2!$B$3</c:f>
              <c:numCache>
                <c:formatCode>_("$"* #,##0.00000_);_("$"* \(#,##0.00000\);_("$"* "-"??_);_(@_)</c:formatCode>
                <c:ptCount val="1"/>
                <c:pt idx="0">
                  <c:v>8.9627800000000004</c:v>
                </c:pt>
              </c:numCache>
            </c:numRef>
          </c:val>
          <c:extLst>
            <c:ext xmlns:c15="http://schemas.microsoft.com/office/drawing/2012/chart" uri="{02D57815-91ED-43cb-92C2-25804820EDAC}">
              <c15:datalabelsRange>
                <c15:f>Sheet2!$C$3</c15:f>
                <c15:dlblRangeCache>
                  <c:ptCount val="1"/>
                  <c:pt idx="0">
                    <c:v>$0.235</c:v>
                  </c:pt>
                </c15:dlblRangeCache>
              </c15:datalabelsRange>
            </c:ext>
            <c:ext xmlns:c16="http://schemas.microsoft.com/office/drawing/2014/chart" uri="{C3380CC4-5D6E-409C-BE32-E72D297353CC}">
              <c16:uniqueId val="{00000005-8EB2-4528-898D-2675D0484ACE}"/>
            </c:ext>
          </c:extLst>
        </c:ser>
        <c:dLbls>
          <c:showLegendKey val="0"/>
          <c:showVal val="0"/>
          <c:showCatName val="0"/>
          <c:showSerName val="0"/>
          <c:showPercent val="0"/>
          <c:showBubbleSize val="0"/>
        </c:dLbls>
        <c:gapWidth val="0"/>
        <c:overlap val="100"/>
        <c:axId val="521756304"/>
        <c:axId val="521760568"/>
      </c:barChart>
      <c:catAx>
        <c:axId val="521756304"/>
        <c:scaling>
          <c:orientation val="minMax"/>
        </c:scaling>
        <c:delete val="1"/>
        <c:axPos val="l"/>
        <c:numFmt formatCode="General" sourceLinked="1"/>
        <c:majorTickMark val="none"/>
        <c:minorTickMark val="none"/>
        <c:tickLblPos val="nextTo"/>
        <c:crossAx val="521760568"/>
        <c:crosses val="autoZero"/>
        <c:auto val="1"/>
        <c:lblAlgn val="ctr"/>
        <c:lblOffset val="100"/>
        <c:noMultiLvlLbl val="0"/>
      </c:catAx>
      <c:valAx>
        <c:axId val="521760568"/>
        <c:scaling>
          <c:orientation val="minMax"/>
        </c:scaling>
        <c:delete val="1"/>
        <c:axPos val="b"/>
        <c:numFmt formatCode="0%" sourceLinked="1"/>
        <c:majorTickMark val="none"/>
        <c:minorTickMark val="none"/>
        <c:tickLblPos val="nextTo"/>
        <c:crossAx val="521756304"/>
        <c:crosses val="autoZero"/>
        <c:crossBetween val="between"/>
      </c:valAx>
      <c:spPr>
        <a:blipFill>
          <a:blip xmlns:r="http://schemas.openxmlformats.org/officeDocument/2006/relationships" r:embed="rId3"/>
          <a:stretch>
            <a:fillRect/>
          </a:stretch>
        </a:blipFill>
        <a:ln w="25400">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0.80833</cdr:x>
      <cdr:y>0.93421</cdr:y>
    </cdr:from>
    <cdr:to>
      <cdr:x>0.98333</cdr:x>
      <cdr:y>0.97368</cdr:y>
    </cdr:to>
    <cdr:sp macro="" textlink="">
      <cdr:nvSpPr>
        <cdr:cNvPr id="2" name="TextBox 1"/>
        <cdr:cNvSpPr txBox="1"/>
      </cdr:nvSpPr>
      <cdr:spPr>
        <a:xfrm xmlns:a="http://schemas.openxmlformats.org/drawingml/2006/main">
          <a:off x="7391400" y="5410200"/>
          <a:ext cx="16002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350" dirty="0"/>
        </a:p>
      </cdr:txBody>
    </cdr:sp>
  </cdr:relSizeAnchor>
</c:userShapes>
</file>

<file path=ppt/drawings/drawing2.xml><?xml version="1.0" encoding="utf-8"?>
<c:userShapes xmlns:c="http://schemas.openxmlformats.org/drawingml/2006/chart">
  <cdr:relSizeAnchor xmlns:cdr="http://schemas.openxmlformats.org/drawingml/2006/chartDrawing">
    <cdr:from>
      <cdr:x>0.88182</cdr:x>
      <cdr:y>0.35885</cdr:y>
    </cdr:from>
    <cdr:to>
      <cdr:x>0.90909</cdr:x>
      <cdr:y>0.43062</cdr:y>
    </cdr:to>
    <cdr:cxnSp macro="">
      <cdr:nvCxnSpPr>
        <cdr:cNvPr id="3" name="Straight Connector 2"/>
        <cdr:cNvCxnSpPr/>
      </cdr:nvCxnSpPr>
      <cdr:spPr>
        <a:xfrm xmlns:a="http://schemas.openxmlformats.org/drawingml/2006/main" flipH="1">
          <a:off x="7391400" y="1905000"/>
          <a:ext cx="228600" cy="381000"/>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0.0375</cdr:x>
      <cdr:y>0.01875</cdr:y>
    </cdr:from>
    <cdr:to>
      <cdr:x>0.2125</cdr:x>
      <cdr:y>0.1125</cdr:y>
    </cdr:to>
    <cdr:sp macro="" textlink="">
      <cdr:nvSpPr>
        <cdr:cNvPr id="2" name="TextBox 1"/>
        <cdr:cNvSpPr txBox="1"/>
      </cdr:nvSpPr>
      <cdr:spPr>
        <a:xfrm xmlns:a="http://schemas.openxmlformats.org/drawingml/2006/main">
          <a:off x="228600" y="76200"/>
          <a:ext cx="10668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0.0625</cdr:x>
      <cdr:y>0.01875</cdr:y>
    </cdr:from>
    <cdr:to>
      <cdr:x>0.1875</cdr:x>
      <cdr:y>0.1125</cdr:y>
    </cdr:to>
    <cdr:sp macro="" textlink="">
      <cdr:nvSpPr>
        <cdr:cNvPr id="3" name="TextBox 2"/>
        <cdr:cNvSpPr txBox="1"/>
      </cdr:nvSpPr>
      <cdr:spPr>
        <a:xfrm xmlns:a="http://schemas.openxmlformats.org/drawingml/2006/main">
          <a:off x="381000" y="76200"/>
          <a:ext cx="7620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3"/>
            <a:ext cx="3043026" cy="465297"/>
          </a:xfrm>
          <a:prstGeom prst="rect">
            <a:avLst/>
          </a:prstGeom>
          <a:noFill/>
          <a:ln w="9525">
            <a:noFill/>
            <a:miter lim="800000"/>
            <a:headEnd/>
            <a:tailEnd/>
          </a:ln>
          <a:effectLst/>
        </p:spPr>
        <p:txBody>
          <a:bodyPr vert="horz" wrap="square" lIns="93278" tIns="46638" rIns="93278" bIns="46638" numCol="1" anchor="t" anchorCtr="0" compatLnSpc="1">
            <a:prstTxWarp prst="textNoShape">
              <a:avLst/>
            </a:prstTxWarp>
          </a:bodyPr>
          <a:lstStyle>
            <a:lvl1pPr algn="l" defTabSz="933434">
              <a:defRPr sz="1200"/>
            </a:lvl1pPr>
          </a:lstStyle>
          <a:p>
            <a:pPr>
              <a:defRPr/>
            </a:pPr>
            <a:endParaRPr lang="en-US"/>
          </a:p>
        </p:txBody>
      </p:sp>
      <p:sp>
        <p:nvSpPr>
          <p:cNvPr id="11267" name="Rectangle 3"/>
          <p:cNvSpPr>
            <a:spLocks noGrp="1" noChangeArrowheads="1"/>
          </p:cNvSpPr>
          <p:nvPr>
            <p:ph type="dt" sz="quarter" idx="1"/>
          </p:nvPr>
        </p:nvSpPr>
        <p:spPr bwMode="auto">
          <a:xfrm>
            <a:off x="3980075" y="3"/>
            <a:ext cx="3043026" cy="465297"/>
          </a:xfrm>
          <a:prstGeom prst="rect">
            <a:avLst/>
          </a:prstGeom>
          <a:noFill/>
          <a:ln w="9525">
            <a:noFill/>
            <a:miter lim="800000"/>
            <a:headEnd/>
            <a:tailEnd/>
          </a:ln>
          <a:effectLst/>
        </p:spPr>
        <p:txBody>
          <a:bodyPr vert="horz" wrap="square" lIns="93278" tIns="46638" rIns="93278" bIns="46638" numCol="1" anchor="t" anchorCtr="0" compatLnSpc="1">
            <a:prstTxWarp prst="textNoShape">
              <a:avLst/>
            </a:prstTxWarp>
          </a:bodyPr>
          <a:lstStyle>
            <a:lvl1pPr defTabSz="933434">
              <a:defRPr sz="1200"/>
            </a:lvl1pPr>
          </a:lstStyle>
          <a:p>
            <a:pPr>
              <a:defRPr/>
            </a:pPr>
            <a:endParaRPr lang="en-US"/>
          </a:p>
        </p:txBody>
      </p:sp>
      <p:sp>
        <p:nvSpPr>
          <p:cNvPr id="11268" name="Rectangle 4"/>
          <p:cNvSpPr>
            <a:spLocks noGrp="1" noChangeArrowheads="1"/>
          </p:cNvSpPr>
          <p:nvPr>
            <p:ph type="ftr" sz="quarter" idx="2"/>
          </p:nvPr>
        </p:nvSpPr>
        <p:spPr bwMode="auto">
          <a:xfrm>
            <a:off x="0" y="8843807"/>
            <a:ext cx="3043026" cy="465296"/>
          </a:xfrm>
          <a:prstGeom prst="rect">
            <a:avLst/>
          </a:prstGeom>
          <a:noFill/>
          <a:ln w="9525">
            <a:noFill/>
            <a:miter lim="800000"/>
            <a:headEnd/>
            <a:tailEnd/>
          </a:ln>
          <a:effectLst/>
        </p:spPr>
        <p:txBody>
          <a:bodyPr vert="horz" wrap="square" lIns="93278" tIns="46638" rIns="93278" bIns="46638" numCol="1" anchor="b" anchorCtr="0" compatLnSpc="1">
            <a:prstTxWarp prst="textNoShape">
              <a:avLst/>
            </a:prstTxWarp>
          </a:bodyPr>
          <a:lstStyle>
            <a:lvl1pPr algn="l" defTabSz="933434">
              <a:defRPr sz="1200"/>
            </a:lvl1pPr>
          </a:lstStyle>
          <a:p>
            <a:pPr>
              <a:defRPr/>
            </a:pPr>
            <a:endParaRPr lang="en-US"/>
          </a:p>
        </p:txBody>
      </p:sp>
      <p:sp>
        <p:nvSpPr>
          <p:cNvPr id="11269" name="Rectangle 5"/>
          <p:cNvSpPr>
            <a:spLocks noGrp="1" noChangeArrowheads="1"/>
          </p:cNvSpPr>
          <p:nvPr>
            <p:ph type="sldNum" sz="quarter" idx="3"/>
          </p:nvPr>
        </p:nvSpPr>
        <p:spPr bwMode="auto">
          <a:xfrm>
            <a:off x="3980075" y="8843807"/>
            <a:ext cx="3043026" cy="465296"/>
          </a:xfrm>
          <a:prstGeom prst="rect">
            <a:avLst/>
          </a:prstGeom>
          <a:noFill/>
          <a:ln w="9525">
            <a:noFill/>
            <a:miter lim="800000"/>
            <a:headEnd/>
            <a:tailEnd/>
          </a:ln>
          <a:effectLst/>
        </p:spPr>
        <p:txBody>
          <a:bodyPr vert="horz" wrap="square" lIns="93278" tIns="46638" rIns="93278" bIns="46638" numCol="1" anchor="b" anchorCtr="0" compatLnSpc="1">
            <a:prstTxWarp prst="textNoShape">
              <a:avLst/>
            </a:prstTxWarp>
          </a:bodyPr>
          <a:lstStyle>
            <a:lvl1pPr defTabSz="933434">
              <a:defRPr sz="1200"/>
            </a:lvl1pPr>
          </a:lstStyle>
          <a:p>
            <a:pPr>
              <a:defRPr/>
            </a:pPr>
            <a:fld id="{C93E7670-092C-4524-A633-75DDEC6EBA52}" type="slidenum">
              <a:rPr lang="en-US"/>
              <a:pPr>
                <a:defRPr/>
              </a:pPr>
              <a:t>‹#›</a:t>
            </a:fld>
            <a:endParaRPr lang="en-US"/>
          </a:p>
        </p:txBody>
      </p:sp>
    </p:spTree>
    <p:extLst>
      <p:ext uri="{BB962C8B-B14F-4D97-AF65-F5344CB8AC3E}">
        <p14:creationId xmlns:p14="http://schemas.microsoft.com/office/powerpoint/2010/main" val="27916130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43026" cy="465297"/>
          </a:xfrm>
          <a:prstGeom prst="rect">
            <a:avLst/>
          </a:prstGeom>
        </p:spPr>
        <p:txBody>
          <a:bodyPr vert="horz" lIns="91436" tIns="45721" rIns="91436" bIns="45721" rtlCol="0"/>
          <a:lstStyle>
            <a:lvl1pPr algn="l">
              <a:defRPr sz="1200"/>
            </a:lvl1pPr>
          </a:lstStyle>
          <a:p>
            <a:pPr>
              <a:defRPr/>
            </a:pPr>
            <a:endParaRPr lang="en-US"/>
          </a:p>
        </p:txBody>
      </p:sp>
      <p:sp>
        <p:nvSpPr>
          <p:cNvPr id="3" name="Date Placeholder 2"/>
          <p:cNvSpPr>
            <a:spLocks noGrp="1"/>
          </p:cNvSpPr>
          <p:nvPr>
            <p:ph type="dt" idx="1"/>
          </p:nvPr>
        </p:nvSpPr>
        <p:spPr>
          <a:xfrm>
            <a:off x="3978487" y="3"/>
            <a:ext cx="3043026" cy="465297"/>
          </a:xfrm>
          <a:prstGeom prst="rect">
            <a:avLst/>
          </a:prstGeom>
        </p:spPr>
        <p:txBody>
          <a:bodyPr vert="horz" lIns="91436" tIns="45721" rIns="91436" bIns="45721" rtlCol="0"/>
          <a:lstStyle>
            <a:lvl1pPr algn="r">
              <a:defRPr sz="1200"/>
            </a:lvl1pPr>
          </a:lstStyle>
          <a:p>
            <a:pPr>
              <a:defRPr/>
            </a:pPr>
            <a:fld id="{10A7B9E3-668E-467B-9BF0-0F2921CBE0B2}" type="datetimeFigureOut">
              <a:rPr lang="en-US"/>
              <a:pPr>
                <a:defRPr/>
              </a:pPr>
              <a:t>3/16/2021</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1436" tIns="45721" rIns="91436" bIns="45721" rtlCol="0" anchor="ctr"/>
          <a:lstStyle/>
          <a:p>
            <a:pPr lvl="0"/>
            <a:endParaRPr lang="en-US" noProof="0" smtClean="0"/>
          </a:p>
        </p:txBody>
      </p:sp>
      <p:sp>
        <p:nvSpPr>
          <p:cNvPr id="5" name="Notes Placeholder 4"/>
          <p:cNvSpPr>
            <a:spLocks noGrp="1"/>
          </p:cNvSpPr>
          <p:nvPr>
            <p:ph type="body" sz="quarter" idx="3"/>
          </p:nvPr>
        </p:nvSpPr>
        <p:spPr>
          <a:xfrm>
            <a:off x="701996" y="4421108"/>
            <a:ext cx="5619115" cy="4189254"/>
          </a:xfrm>
          <a:prstGeom prst="rect">
            <a:avLst/>
          </a:prstGeom>
        </p:spPr>
        <p:txBody>
          <a:bodyPr vert="horz" lIns="91436" tIns="45721" rIns="91436" bIns="4572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42219"/>
            <a:ext cx="3043026" cy="465297"/>
          </a:xfrm>
          <a:prstGeom prst="rect">
            <a:avLst/>
          </a:prstGeom>
        </p:spPr>
        <p:txBody>
          <a:bodyPr vert="horz" lIns="91436" tIns="45721" rIns="91436" bIns="45721"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487" y="8842219"/>
            <a:ext cx="3043026" cy="465297"/>
          </a:xfrm>
          <a:prstGeom prst="rect">
            <a:avLst/>
          </a:prstGeom>
        </p:spPr>
        <p:txBody>
          <a:bodyPr vert="horz" lIns="91436" tIns="45721" rIns="91436" bIns="45721" rtlCol="0" anchor="b"/>
          <a:lstStyle>
            <a:lvl1pPr algn="r">
              <a:defRPr sz="1200"/>
            </a:lvl1pPr>
          </a:lstStyle>
          <a:p>
            <a:pPr>
              <a:defRPr/>
            </a:pPr>
            <a:fld id="{9B5C1D6B-4FF0-4428-B149-FEF741663D19}" type="slidenum">
              <a:rPr lang="en-US"/>
              <a:pPr>
                <a:defRPr/>
              </a:pPr>
              <a:t>‹#›</a:t>
            </a:fld>
            <a:endParaRPr lang="en-US"/>
          </a:p>
        </p:txBody>
      </p:sp>
    </p:spTree>
    <p:extLst>
      <p:ext uri="{BB962C8B-B14F-4D97-AF65-F5344CB8AC3E}">
        <p14:creationId xmlns:p14="http://schemas.microsoft.com/office/powerpoint/2010/main" val="39018565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683330-27A4-45F0-BF71-68D8A5F06AE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88029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683330-27A4-45F0-BF71-68D8A5F06AE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01502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683330-27A4-45F0-BF71-68D8A5F06AED}" type="slidenum">
              <a:rPr lang="en-US" smtClean="0"/>
              <a:pPr/>
              <a:t>6</a:t>
            </a:fld>
            <a:endParaRPr lang="en-US"/>
          </a:p>
        </p:txBody>
      </p:sp>
    </p:spTree>
    <p:extLst>
      <p:ext uri="{BB962C8B-B14F-4D97-AF65-F5344CB8AC3E}">
        <p14:creationId xmlns:p14="http://schemas.microsoft.com/office/powerpoint/2010/main" val="33109093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5C1D6B-4FF0-4428-B149-FEF741663D19}" type="slidenum">
              <a:rPr lang="en-US" smtClean="0"/>
              <a:pPr>
                <a:defRPr/>
              </a:pPr>
              <a:t>7</a:t>
            </a:fld>
            <a:endParaRPr lang="en-US"/>
          </a:p>
        </p:txBody>
      </p:sp>
    </p:spTree>
    <p:extLst>
      <p:ext uri="{BB962C8B-B14F-4D97-AF65-F5344CB8AC3E}">
        <p14:creationId xmlns:p14="http://schemas.microsoft.com/office/powerpoint/2010/main" val="23481072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B5C1D6B-4FF0-4428-B149-FEF741663D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07959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247B1D-31CA-4970-94B3-81DEE3105F7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37BCAF8-AC82-4811-9E14-B320493A000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DEB8AAD-4403-453C-A037-ABBD10B9DAA6}"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fontAlgn="base">
              <a:spcBef>
                <a:spcPct val="0"/>
              </a:spcBef>
              <a:spcAft>
                <a:spcPct val="0"/>
              </a:spcAft>
              <a:defRPr>
                <a:latin typeface="Times New Roman" pitchFamily="18" charset="0"/>
              </a:defRPr>
            </a:lvl1pPr>
          </a:lstStyle>
          <a:p>
            <a:pPr>
              <a:defRPr/>
            </a:pPr>
            <a:fld id="{8EF38418-0BB9-4573-8C15-8C6D2ADE4966}" type="datetimeFigureOut">
              <a:rPr lang="en-US"/>
              <a:pPr>
                <a:defRPr/>
              </a:pPr>
              <a:t>3/16/2021</a:t>
            </a:fld>
            <a:endParaRPr lang="en-US"/>
          </a:p>
        </p:txBody>
      </p:sp>
      <p:sp>
        <p:nvSpPr>
          <p:cNvPr id="4" name="Footer Placeholder 3"/>
          <p:cNvSpPr>
            <a:spLocks noGrp="1"/>
          </p:cNvSpPr>
          <p:nvPr>
            <p:ph type="ftr" sz="quarter" idx="11"/>
          </p:nvPr>
        </p:nvSpPr>
        <p:spPr/>
        <p:txBody>
          <a:bodyPr/>
          <a:lstStyle>
            <a:lvl1pPr fontAlgn="base">
              <a:spcBef>
                <a:spcPct val="0"/>
              </a:spcBef>
              <a:spcAft>
                <a:spcPct val="0"/>
              </a:spcAft>
              <a:defRPr>
                <a:latin typeface="Times New Roman" pitchFamily="18" charset="0"/>
              </a:defRPr>
            </a:lvl1pPr>
          </a:lstStyle>
          <a:p>
            <a:pPr>
              <a:defRPr/>
            </a:pPr>
            <a:endParaRPr lang="en-US"/>
          </a:p>
        </p:txBody>
      </p:sp>
      <p:sp>
        <p:nvSpPr>
          <p:cNvPr id="5" name="Slide Number Placeholder 4"/>
          <p:cNvSpPr>
            <a:spLocks noGrp="1"/>
          </p:cNvSpPr>
          <p:nvPr>
            <p:ph type="sldNum" sz="quarter" idx="12"/>
          </p:nvPr>
        </p:nvSpPr>
        <p:spPr/>
        <p:txBody>
          <a:bodyPr/>
          <a:lstStyle>
            <a:lvl1pPr fontAlgn="base">
              <a:spcBef>
                <a:spcPct val="0"/>
              </a:spcBef>
              <a:spcAft>
                <a:spcPct val="0"/>
              </a:spcAft>
              <a:defRPr>
                <a:latin typeface="Times New Roman" pitchFamily="18" charset="0"/>
              </a:defRPr>
            </a:lvl1pPr>
          </a:lstStyle>
          <a:p>
            <a:pPr>
              <a:defRPr/>
            </a:pPr>
            <a:fld id="{E9CB99F3-268E-4235-8BD7-F509998BD82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15951D-6A8F-4E7B-85B0-D45C771C73A8}" type="datetimeFigureOut">
              <a:rPr lang="en-US" smtClean="0">
                <a:solidFill>
                  <a:prstClr val="black">
                    <a:tint val="75000"/>
                  </a:prstClr>
                </a:solidFill>
              </a:rPr>
              <a:pPr/>
              <a:t>3/16/2021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2058EBA-3769-446F-9D9C-58512170E6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48934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15951D-6A8F-4E7B-85B0-D45C771C73A8}" type="datetimeFigureOut">
              <a:rPr lang="en-US" smtClean="0">
                <a:solidFill>
                  <a:prstClr val="black">
                    <a:tint val="75000"/>
                  </a:prstClr>
                </a:solidFill>
              </a:rPr>
              <a:pPr/>
              <a:t>3/16/2021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2058EBA-3769-446F-9D9C-58512170E6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323780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15951D-6A8F-4E7B-85B0-D45C771C73A8}" type="datetimeFigureOut">
              <a:rPr lang="en-US" smtClean="0">
                <a:solidFill>
                  <a:prstClr val="black">
                    <a:tint val="75000"/>
                  </a:prstClr>
                </a:solidFill>
              </a:rPr>
              <a:pPr/>
              <a:t>3/16/2021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2058EBA-3769-446F-9D9C-58512170E6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59080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15951D-6A8F-4E7B-85B0-D45C771C73A8}" type="datetimeFigureOut">
              <a:rPr lang="en-US" smtClean="0">
                <a:solidFill>
                  <a:prstClr val="black">
                    <a:tint val="75000"/>
                  </a:prstClr>
                </a:solidFill>
              </a:rPr>
              <a:pPr/>
              <a:t>3/16/2021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2058EBA-3769-446F-9D9C-58512170E6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32112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15951D-6A8F-4E7B-85B0-D45C771C73A8}" type="datetimeFigureOut">
              <a:rPr lang="en-US" smtClean="0">
                <a:solidFill>
                  <a:prstClr val="black">
                    <a:tint val="75000"/>
                  </a:prstClr>
                </a:solidFill>
              </a:rPr>
              <a:pPr/>
              <a:t>3/16/2021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02058EBA-3769-446F-9D9C-58512170E6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891002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A15951D-6A8F-4E7B-85B0-D45C771C73A8}" type="datetimeFigureOut">
              <a:rPr lang="en-US" smtClean="0">
                <a:solidFill>
                  <a:prstClr val="black">
                    <a:tint val="75000"/>
                  </a:prstClr>
                </a:solidFill>
              </a:rPr>
              <a:pPr/>
              <a:t>3/16/2021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02058EBA-3769-446F-9D9C-58512170E6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38157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15951D-6A8F-4E7B-85B0-D45C771C73A8}" type="datetimeFigureOut">
              <a:rPr lang="en-US" smtClean="0">
                <a:solidFill>
                  <a:prstClr val="black">
                    <a:tint val="75000"/>
                  </a:prstClr>
                </a:solidFill>
              </a:rPr>
              <a:pPr/>
              <a:t>3/16/2021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02058EBA-3769-446F-9D9C-58512170E6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7701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28CF6CC-E8A0-41DA-B9A8-0737D8889B8F}"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15951D-6A8F-4E7B-85B0-D45C771C73A8}" type="datetimeFigureOut">
              <a:rPr lang="en-US" smtClean="0">
                <a:solidFill>
                  <a:prstClr val="black">
                    <a:tint val="75000"/>
                  </a:prstClr>
                </a:solidFill>
              </a:rPr>
              <a:pPr/>
              <a:t>3/16/2021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2058EBA-3769-446F-9D9C-58512170E6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141201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15951D-6A8F-4E7B-85B0-D45C771C73A8}" type="datetimeFigureOut">
              <a:rPr lang="en-US" smtClean="0">
                <a:solidFill>
                  <a:prstClr val="black">
                    <a:tint val="75000"/>
                  </a:prstClr>
                </a:solidFill>
              </a:rPr>
              <a:pPr/>
              <a:t>3/16/2021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2058EBA-3769-446F-9D9C-58512170E6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464541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15951D-6A8F-4E7B-85B0-D45C771C73A8}" type="datetimeFigureOut">
              <a:rPr lang="en-US" smtClean="0">
                <a:solidFill>
                  <a:prstClr val="black">
                    <a:tint val="75000"/>
                  </a:prstClr>
                </a:solidFill>
              </a:rPr>
              <a:pPr/>
              <a:t>3/16/2021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2058EBA-3769-446F-9D9C-58512170E6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832634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15951D-6A8F-4E7B-85B0-D45C771C73A8}" type="datetimeFigureOut">
              <a:rPr lang="en-US" smtClean="0">
                <a:solidFill>
                  <a:prstClr val="black">
                    <a:tint val="75000"/>
                  </a:prstClr>
                </a:solidFill>
              </a:rPr>
              <a:pPr/>
              <a:t>3/16/2021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2058EBA-3769-446F-9D9C-58512170E6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941445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15951D-6A8F-4E7B-85B0-D45C771C73A8}" type="datetimeFigureOut">
              <a:rPr lang="en-US" smtClean="0"/>
              <a:pPr/>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058EBA-3769-446F-9D9C-58512170E6B8}" type="slidenum">
              <a:rPr lang="en-US" smtClean="0"/>
              <a:pPr/>
              <a:t>‹#›</a:t>
            </a:fld>
            <a:endParaRPr lang="en-US"/>
          </a:p>
        </p:txBody>
      </p:sp>
    </p:spTree>
    <p:extLst>
      <p:ext uri="{BB962C8B-B14F-4D97-AF65-F5344CB8AC3E}">
        <p14:creationId xmlns:p14="http://schemas.microsoft.com/office/powerpoint/2010/main" val="20555835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15951D-6A8F-4E7B-85B0-D45C771C73A8}" type="datetimeFigureOut">
              <a:rPr lang="en-US" smtClean="0"/>
              <a:pPr/>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058EBA-3769-446F-9D9C-58512170E6B8}" type="slidenum">
              <a:rPr lang="en-US" smtClean="0"/>
              <a:pPr/>
              <a:t>‹#›</a:t>
            </a:fld>
            <a:endParaRPr lang="en-US"/>
          </a:p>
        </p:txBody>
      </p:sp>
    </p:spTree>
    <p:extLst>
      <p:ext uri="{BB962C8B-B14F-4D97-AF65-F5344CB8AC3E}">
        <p14:creationId xmlns:p14="http://schemas.microsoft.com/office/powerpoint/2010/main" val="28909247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15951D-6A8F-4E7B-85B0-D45C771C73A8}" type="datetimeFigureOut">
              <a:rPr lang="en-US" smtClean="0"/>
              <a:pPr/>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058EBA-3769-446F-9D9C-58512170E6B8}" type="slidenum">
              <a:rPr lang="en-US" smtClean="0"/>
              <a:pPr/>
              <a:t>‹#›</a:t>
            </a:fld>
            <a:endParaRPr lang="en-US"/>
          </a:p>
        </p:txBody>
      </p:sp>
    </p:spTree>
    <p:extLst>
      <p:ext uri="{BB962C8B-B14F-4D97-AF65-F5344CB8AC3E}">
        <p14:creationId xmlns:p14="http://schemas.microsoft.com/office/powerpoint/2010/main" val="16839440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15951D-6A8F-4E7B-85B0-D45C771C73A8}" type="datetimeFigureOut">
              <a:rPr lang="en-US" smtClean="0"/>
              <a:pPr/>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058EBA-3769-446F-9D9C-58512170E6B8}" type="slidenum">
              <a:rPr lang="en-US" smtClean="0"/>
              <a:pPr/>
              <a:t>‹#›</a:t>
            </a:fld>
            <a:endParaRPr lang="en-US"/>
          </a:p>
        </p:txBody>
      </p:sp>
    </p:spTree>
    <p:extLst>
      <p:ext uri="{BB962C8B-B14F-4D97-AF65-F5344CB8AC3E}">
        <p14:creationId xmlns:p14="http://schemas.microsoft.com/office/powerpoint/2010/main" val="226505139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15951D-6A8F-4E7B-85B0-D45C771C73A8}" type="datetimeFigureOut">
              <a:rPr lang="en-US" smtClean="0"/>
              <a:pPr/>
              <a:t>3/16/2021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058EBA-3769-446F-9D9C-58512170E6B8}" type="slidenum">
              <a:rPr lang="en-US" smtClean="0"/>
              <a:pPr/>
              <a:t>‹#›</a:t>
            </a:fld>
            <a:endParaRPr lang="en-US"/>
          </a:p>
        </p:txBody>
      </p:sp>
    </p:spTree>
    <p:extLst>
      <p:ext uri="{BB962C8B-B14F-4D97-AF65-F5344CB8AC3E}">
        <p14:creationId xmlns:p14="http://schemas.microsoft.com/office/powerpoint/2010/main" val="34855447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A15951D-6A8F-4E7B-85B0-D45C771C73A8}" type="datetimeFigureOut">
              <a:rPr lang="en-US" smtClean="0"/>
              <a:pPr/>
              <a:t>3/16/2021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058EBA-3769-446F-9D9C-58512170E6B8}" type="slidenum">
              <a:rPr lang="en-US" smtClean="0"/>
              <a:pPr/>
              <a:t>‹#›</a:t>
            </a:fld>
            <a:endParaRPr lang="en-US"/>
          </a:p>
        </p:txBody>
      </p:sp>
    </p:spTree>
    <p:extLst>
      <p:ext uri="{BB962C8B-B14F-4D97-AF65-F5344CB8AC3E}">
        <p14:creationId xmlns:p14="http://schemas.microsoft.com/office/powerpoint/2010/main" val="1869246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C6824C8-7CCF-42CD-BCE8-C8D19C32BA4A}"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15951D-6A8F-4E7B-85B0-D45C771C73A8}" type="datetimeFigureOut">
              <a:rPr lang="en-US" smtClean="0"/>
              <a:pPr/>
              <a:t>3/16/2021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058EBA-3769-446F-9D9C-58512170E6B8}" type="slidenum">
              <a:rPr lang="en-US" smtClean="0"/>
              <a:pPr/>
              <a:t>‹#›</a:t>
            </a:fld>
            <a:endParaRPr lang="en-US"/>
          </a:p>
        </p:txBody>
      </p:sp>
    </p:spTree>
    <p:extLst>
      <p:ext uri="{BB962C8B-B14F-4D97-AF65-F5344CB8AC3E}">
        <p14:creationId xmlns:p14="http://schemas.microsoft.com/office/powerpoint/2010/main" val="66341590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15951D-6A8F-4E7B-85B0-D45C771C73A8}" type="datetimeFigureOut">
              <a:rPr lang="en-US" smtClean="0"/>
              <a:pPr/>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058EBA-3769-446F-9D9C-58512170E6B8}" type="slidenum">
              <a:rPr lang="en-US" smtClean="0"/>
              <a:pPr/>
              <a:t>‹#›</a:t>
            </a:fld>
            <a:endParaRPr lang="en-US"/>
          </a:p>
        </p:txBody>
      </p:sp>
    </p:spTree>
    <p:extLst>
      <p:ext uri="{BB962C8B-B14F-4D97-AF65-F5344CB8AC3E}">
        <p14:creationId xmlns:p14="http://schemas.microsoft.com/office/powerpoint/2010/main" val="8289506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15951D-6A8F-4E7B-85B0-D45C771C73A8}" type="datetimeFigureOut">
              <a:rPr lang="en-US" smtClean="0"/>
              <a:pPr/>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058EBA-3769-446F-9D9C-58512170E6B8}" type="slidenum">
              <a:rPr lang="en-US" smtClean="0"/>
              <a:pPr/>
              <a:t>‹#›</a:t>
            </a:fld>
            <a:endParaRPr lang="en-US"/>
          </a:p>
        </p:txBody>
      </p:sp>
    </p:spTree>
    <p:extLst>
      <p:ext uri="{BB962C8B-B14F-4D97-AF65-F5344CB8AC3E}">
        <p14:creationId xmlns:p14="http://schemas.microsoft.com/office/powerpoint/2010/main" val="5766195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15951D-6A8F-4E7B-85B0-D45C771C73A8}" type="datetimeFigureOut">
              <a:rPr lang="en-US" smtClean="0"/>
              <a:pPr/>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058EBA-3769-446F-9D9C-58512170E6B8}" type="slidenum">
              <a:rPr lang="en-US" smtClean="0"/>
              <a:pPr/>
              <a:t>‹#›</a:t>
            </a:fld>
            <a:endParaRPr lang="en-US"/>
          </a:p>
        </p:txBody>
      </p:sp>
    </p:spTree>
    <p:extLst>
      <p:ext uri="{BB962C8B-B14F-4D97-AF65-F5344CB8AC3E}">
        <p14:creationId xmlns:p14="http://schemas.microsoft.com/office/powerpoint/2010/main" val="362496048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15951D-6A8F-4E7B-85B0-D45C771C73A8}" type="datetimeFigureOut">
              <a:rPr lang="en-US" smtClean="0"/>
              <a:pPr/>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058EBA-3769-446F-9D9C-58512170E6B8}" type="slidenum">
              <a:rPr lang="en-US" smtClean="0"/>
              <a:pPr/>
              <a:t>‹#›</a:t>
            </a:fld>
            <a:endParaRPr lang="en-US"/>
          </a:p>
        </p:txBody>
      </p:sp>
    </p:spTree>
    <p:extLst>
      <p:ext uri="{BB962C8B-B14F-4D97-AF65-F5344CB8AC3E}">
        <p14:creationId xmlns:p14="http://schemas.microsoft.com/office/powerpoint/2010/main" val="2185642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A88BF47-8782-45DB-BC86-42E6283610F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B872F2E-8DF9-4D49-9B33-BC38D2256C9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8EFE681-00E1-4378-8FF5-099B5EEC7B8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87D3544-1121-4634-B13A-DD9A968FF88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800F09E-C898-4E89-AAC2-47212414134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766C028-7B7E-44F2-A97F-F0E7F51EA88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4.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fld id="{FA926221-B4D9-42C1-BD09-08FD0513AFC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120" r:id="rId1"/>
    <p:sldLayoutId id="2147484121" r:id="rId2"/>
    <p:sldLayoutId id="2147484122" r:id="rId3"/>
    <p:sldLayoutId id="2147484123" r:id="rId4"/>
    <p:sldLayoutId id="2147484124" r:id="rId5"/>
    <p:sldLayoutId id="2147484125" r:id="rId6"/>
    <p:sldLayoutId id="2147484126" r:id="rId7"/>
    <p:sldLayoutId id="2147484127" r:id="rId8"/>
    <p:sldLayoutId id="2147484128" r:id="rId9"/>
    <p:sldLayoutId id="2147484129" r:id="rId10"/>
    <p:sldLayoutId id="214748413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Calibri"/>
              </a:defRPr>
            </a:lvl1pPr>
          </a:lstStyle>
          <a:p>
            <a:pPr>
              <a:defRPr/>
            </a:pPr>
            <a:fld id="{8468406B-B63E-4CEB-98EC-F497C5733D82}" type="datetimeFigureOut">
              <a:rPr lang="en-US"/>
              <a:pPr>
                <a:defRPr/>
              </a:pPr>
              <a:t>3/16/2021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Calibri"/>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Calibri"/>
              </a:defRPr>
            </a:lvl1pPr>
          </a:lstStyle>
          <a:p>
            <a:pPr>
              <a:defRPr/>
            </a:pPr>
            <a:fld id="{28FE8350-A5E2-48B9-85DE-8F9F0823EFB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134"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6A15951D-6A8F-4E7B-85B0-D45C771C73A8}" type="datetimeFigureOut">
              <a:rPr lang="en-US" smtClean="0">
                <a:solidFill>
                  <a:prstClr val="black">
                    <a:tint val="75000"/>
                  </a:prstClr>
                </a:solidFill>
                <a:latin typeface="Calibri"/>
              </a:rPr>
              <a:pPr fontAlgn="auto">
                <a:spcBef>
                  <a:spcPts val="0"/>
                </a:spcBef>
                <a:spcAft>
                  <a:spcPts val="0"/>
                </a:spcAft>
              </a:pPr>
              <a:t>3/16/2021</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2058EBA-3769-446F-9D9C-58512170E6B8}"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812980021"/>
      </p:ext>
    </p:extLst>
  </p:cSld>
  <p:clrMap bg1="lt1" tx1="dk1" bg2="lt2" tx2="dk2" accent1="accent1" accent2="accent2" accent3="accent3" accent4="accent4" accent5="accent5" accent6="accent6" hlink="hlink" folHlink="folHlink"/>
  <p:sldLayoutIdLst>
    <p:sldLayoutId id="2147484173" r:id="rId1"/>
    <p:sldLayoutId id="2147484174" r:id="rId2"/>
    <p:sldLayoutId id="2147484175" r:id="rId3"/>
    <p:sldLayoutId id="2147484176" r:id="rId4"/>
    <p:sldLayoutId id="2147484177" r:id="rId5"/>
    <p:sldLayoutId id="2147484178" r:id="rId6"/>
    <p:sldLayoutId id="2147484179" r:id="rId7"/>
    <p:sldLayoutId id="2147484180" r:id="rId8"/>
    <p:sldLayoutId id="2147484181" r:id="rId9"/>
    <p:sldLayoutId id="2147484182" r:id="rId10"/>
    <p:sldLayoutId id="21474841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5951D-6A8F-4E7B-85B0-D45C771C73A8}" type="datetimeFigureOut">
              <a:rPr lang="en-US" smtClean="0"/>
              <a:pPr/>
              <a:t>3/16/2021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058EBA-3769-446F-9D9C-58512170E6B8}" type="slidenum">
              <a:rPr lang="en-US" smtClean="0"/>
              <a:pPr/>
              <a:t>‹#›</a:t>
            </a:fld>
            <a:endParaRPr lang="en-US"/>
          </a:p>
        </p:txBody>
      </p:sp>
    </p:spTree>
    <p:extLst>
      <p:ext uri="{BB962C8B-B14F-4D97-AF65-F5344CB8AC3E}">
        <p14:creationId xmlns:p14="http://schemas.microsoft.com/office/powerpoint/2010/main" val="2445581389"/>
      </p:ext>
    </p:extLst>
  </p:cSld>
  <p:clrMap bg1="lt1" tx1="dk1" bg2="lt2" tx2="dk2" accent1="accent1" accent2="accent2" accent3="accent3" accent4="accent4" accent5="accent5" accent6="accent6" hlink="hlink" folHlink="folHlink"/>
  <p:sldLayoutIdLst>
    <p:sldLayoutId id="2147484185" r:id="rId1"/>
    <p:sldLayoutId id="2147484186" r:id="rId2"/>
    <p:sldLayoutId id="2147484187" r:id="rId3"/>
    <p:sldLayoutId id="2147484188" r:id="rId4"/>
    <p:sldLayoutId id="2147484189" r:id="rId5"/>
    <p:sldLayoutId id="2147484190" r:id="rId6"/>
    <p:sldLayoutId id="2147484191" r:id="rId7"/>
    <p:sldLayoutId id="2147484192" r:id="rId8"/>
    <p:sldLayoutId id="2147484193" r:id="rId9"/>
    <p:sldLayoutId id="2147484194" r:id="rId10"/>
    <p:sldLayoutId id="21474841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86000"/>
            <a:ext cx="7772400" cy="1143000"/>
          </a:xfrm>
        </p:spPr>
        <p:txBody>
          <a:bodyPr/>
          <a:lstStyle/>
          <a:p>
            <a:pPr eaLnBrk="1" hangingPunct="1">
              <a:defRPr/>
            </a:pPr>
            <a:r>
              <a:rPr lang="en-US" sz="4800" dirty="0" smtClean="0">
                <a:solidFill>
                  <a:schemeClr val="accent2"/>
                </a:solidFill>
              </a:rPr>
              <a:t/>
            </a:r>
            <a:br>
              <a:rPr lang="en-US" sz="4800" dirty="0" smtClean="0">
                <a:solidFill>
                  <a:schemeClr val="accent2"/>
                </a:solidFill>
              </a:rPr>
            </a:br>
            <a:r>
              <a:rPr lang="en-US" sz="3400" b="1" dirty="0" smtClean="0">
                <a:solidFill>
                  <a:schemeClr val="accent2">
                    <a:lumMod val="50000"/>
                  </a:schemeClr>
                </a:solidFill>
              </a:rPr>
              <a:t>CITY OF MUSCATINE</a:t>
            </a:r>
            <a:br>
              <a:rPr lang="en-US" sz="3400" b="1" dirty="0" smtClean="0">
                <a:solidFill>
                  <a:schemeClr val="accent2">
                    <a:lumMod val="50000"/>
                  </a:schemeClr>
                </a:solidFill>
              </a:rPr>
            </a:br>
            <a:r>
              <a:rPr lang="en-US" sz="3400" b="1" dirty="0" smtClean="0">
                <a:solidFill>
                  <a:schemeClr val="accent2">
                    <a:lumMod val="50000"/>
                  </a:schemeClr>
                </a:solidFill>
              </a:rPr>
              <a:t>BUDGET SUMMARY INFORMATION FOR BUDGET PUBLIC HEARING #2</a:t>
            </a:r>
            <a:br>
              <a:rPr lang="en-US" sz="3400" b="1" dirty="0" smtClean="0">
                <a:solidFill>
                  <a:schemeClr val="accent2">
                    <a:lumMod val="50000"/>
                  </a:schemeClr>
                </a:solidFill>
              </a:rPr>
            </a:br>
            <a:r>
              <a:rPr lang="en-US" sz="3400" b="1" dirty="0" smtClean="0">
                <a:solidFill>
                  <a:schemeClr val="accent2">
                    <a:lumMod val="50000"/>
                  </a:schemeClr>
                </a:solidFill>
              </a:rPr>
              <a:t/>
            </a:r>
            <a:br>
              <a:rPr lang="en-US" sz="3400" b="1" dirty="0" smtClean="0">
                <a:solidFill>
                  <a:schemeClr val="accent2">
                    <a:lumMod val="50000"/>
                  </a:schemeClr>
                </a:solidFill>
              </a:rPr>
            </a:br>
            <a:r>
              <a:rPr lang="en-US" sz="3400" b="1" dirty="0" smtClean="0">
                <a:solidFill>
                  <a:schemeClr val="accent2">
                    <a:lumMod val="50000"/>
                  </a:schemeClr>
                </a:solidFill>
              </a:rPr>
              <a:t/>
            </a:r>
            <a:br>
              <a:rPr lang="en-US" sz="3400" b="1" dirty="0" smtClean="0">
                <a:solidFill>
                  <a:schemeClr val="accent2">
                    <a:lumMod val="50000"/>
                  </a:schemeClr>
                </a:solidFill>
              </a:rPr>
            </a:br>
            <a:r>
              <a:rPr lang="en-US" sz="3400" b="1" dirty="0" smtClean="0">
                <a:solidFill>
                  <a:schemeClr val="accent2">
                    <a:lumMod val="50000"/>
                  </a:schemeClr>
                </a:solidFill>
              </a:rPr>
              <a:t> FISCAL YEAR 2021/2022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7924800" cy="990600"/>
          </a:xfrm>
          <a:solidFill>
            <a:schemeClr val="tx2">
              <a:lumMod val="20000"/>
              <a:lumOff val="80000"/>
            </a:schemeClr>
          </a:solidFill>
          <a:ln>
            <a:solidFill>
              <a:schemeClr val="tx1"/>
            </a:solidFill>
          </a:ln>
        </p:spPr>
        <p:txBody>
          <a:bodyPr>
            <a:normAutofit/>
          </a:bodyPr>
          <a:lstStyle/>
          <a:p>
            <a:r>
              <a:rPr lang="en-US" sz="2400" b="1" dirty="0" smtClean="0">
                <a:solidFill>
                  <a:schemeClr val="accent1">
                    <a:lumMod val="50000"/>
                  </a:schemeClr>
                </a:solidFill>
              </a:rPr>
              <a:t>Tax Levy Rates by Entity Fiscal Year 2020/2021</a:t>
            </a:r>
            <a:r>
              <a:rPr lang="en-US" sz="1400" b="1" dirty="0" smtClean="0">
                <a:solidFill>
                  <a:schemeClr val="accent1">
                    <a:lumMod val="50000"/>
                  </a:schemeClr>
                </a:solidFill>
              </a:rPr>
              <a:t/>
            </a:r>
            <a:br>
              <a:rPr lang="en-US" sz="1400" b="1" dirty="0" smtClean="0">
                <a:solidFill>
                  <a:schemeClr val="accent1">
                    <a:lumMod val="50000"/>
                  </a:schemeClr>
                </a:solidFill>
              </a:rPr>
            </a:br>
            <a:r>
              <a:rPr lang="en-US" sz="1400" b="1" dirty="0" smtClean="0">
                <a:solidFill>
                  <a:schemeClr val="accent1">
                    <a:lumMod val="50000"/>
                  </a:schemeClr>
                </a:solidFill>
              </a:rPr>
              <a:t> (2021/2022 Tax Rates for the School and County are not yet available)  </a:t>
            </a:r>
            <a:br>
              <a:rPr lang="en-US" sz="1400" b="1" dirty="0" smtClean="0">
                <a:solidFill>
                  <a:schemeClr val="accent1">
                    <a:lumMod val="50000"/>
                  </a:schemeClr>
                </a:solidFill>
              </a:rPr>
            </a:br>
            <a:r>
              <a:rPr lang="en-US" sz="1400" b="1" dirty="0" smtClean="0">
                <a:solidFill>
                  <a:schemeClr val="accent1">
                    <a:lumMod val="50000"/>
                  </a:schemeClr>
                </a:solidFill>
              </a:rPr>
              <a:t>Total Tax Rate $38.15439/$1,000 valuation</a:t>
            </a:r>
            <a:endParaRPr lang="en-US" sz="1400" b="1" dirty="0">
              <a:solidFill>
                <a:schemeClr val="accent1">
                  <a:lumMod val="50000"/>
                </a:schemeClr>
              </a:solidFill>
            </a:endParaRPr>
          </a:p>
        </p:txBody>
      </p:sp>
      <p:graphicFrame>
        <p:nvGraphicFramePr>
          <p:cNvPr id="4" name="Chart 3"/>
          <p:cNvGraphicFramePr/>
          <p:nvPr>
            <p:extLst>
              <p:ext uri="{D42A27DB-BD31-4B8C-83A1-F6EECF244321}">
                <p14:modId xmlns:p14="http://schemas.microsoft.com/office/powerpoint/2010/main" val="3126207383"/>
              </p:ext>
            </p:extLst>
          </p:nvPr>
        </p:nvGraphicFramePr>
        <p:xfrm>
          <a:off x="1371600" y="2075688"/>
          <a:ext cx="6400800" cy="40965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71459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077200" cy="914400"/>
          </a:xfrm>
          <a:solidFill>
            <a:schemeClr val="accent3">
              <a:lumMod val="20000"/>
              <a:lumOff val="80000"/>
            </a:schemeClr>
          </a:solidFill>
          <a:effectLst>
            <a:glow rad="101600">
              <a:schemeClr val="accent3">
                <a:satMod val="175000"/>
                <a:alpha val="40000"/>
              </a:schemeClr>
            </a:glow>
          </a:effectLst>
        </p:spPr>
        <p:txBody>
          <a:bodyPr>
            <a:normAutofit/>
          </a:bodyPr>
          <a:lstStyle/>
          <a:p>
            <a:r>
              <a:rPr lang="en-US" sz="3000" i="1" dirty="0" smtClean="0"/>
              <a:t>Where Do Each of Your Property Tax Dollars Go?</a:t>
            </a:r>
            <a:endParaRPr lang="en-US" sz="3000" i="1" dirty="0"/>
          </a:p>
        </p:txBody>
      </p:sp>
      <p:sp>
        <p:nvSpPr>
          <p:cNvPr id="7" name="TextBox 6"/>
          <p:cNvSpPr txBox="1"/>
          <p:nvPr/>
        </p:nvSpPr>
        <p:spPr>
          <a:xfrm>
            <a:off x="647700" y="6172200"/>
            <a:ext cx="77724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prstClr val="black"/>
                </a:solidFill>
                <a:effectLst/>
                <a:uLnTx/>
                <a:uFillTx/>
                <a:latin typeface="Calibri"/>
                <a:ea typeface="+mn-ea"/>
                <a:cs typeface="+mn-cs"/>
              </a:rPr>
              <a:t>Above tax levy </a:t>
            </a:r>
            <a:r>
              <a:rPr kumimoji="0" lang="en-US" sz="1500" b="0" i="0" u="none" strike="noStrike" kern="1200" cap="none" spc="0" normalizeH="0" baseline="0" noProof="0" dirty="0" smtClean="0">
                <a:ln>
                  <a:noFill/>
                </a:ln>
                <a:solidFill>
                  <a:prstClr val="black"/>
                </a:solidFill>
                <a:effectLst/>
                <a:uLnTx/>
                <a:uFillTx/>
                <a:latin typeface="Calibri"/>
                <a:ea typeface="+mn-ea"/>
                <a:cs typeface="+mn-cs"/>
              </a:rPr>
              <a:t>allocation reflects </a:t>
            </a:r>
            <a:r>
              <a:rPr kumimoji="0" lang="en-US" sz="1500" b="0" i="0" u="none" strike="noStrike" kern="1200" cap="none" spc="0" normalizeH="0" baseline="0" noProof="0" dirty="0">
                <a:ln>
                  <a:noFill/>
                </a:ln>
                <a:solidFill>
                  <a:prstClr val="black"/>
                </a:solidFill>
                <a:effectLst/>
                <a:uLnTx/>
                <a:uFillTx/>
                <a:latin typeface="Calibri"/>
                <a:ea typeface="+mn-ea"/>
                <a:cs typeface="+mn-cs"/>
              </a:rPr>
              <a:t>fiscal year </a:t>
            </a:r>
            <a:r>
              <a:rPr kumimoji="0" lang="en-US" sz="1500" b="0" i="0" u="none" strike="noStrike" kern="1200" cap="none" spc="0" normalizeH="0" baseline="0" noProof="0" dirty="0" smtClean="0">
                <a:ln>
                  <a:noFill/>
                </a:ln>
                <a:solidFill>
                  <a:prstClr val="black"/>
                </a:solidFill>
                <a:effectLst/>
                <a:uLnTx/>
                <a:uFillTx/>
                <a:latin typeface="Calibri"/>
                <a:ea typeface="+mn-ea"/>
                <a:cs typeface="+mn-cs"/>
              </a:rPr>
              <a:t>2020/2021 </a:t>
            </a:r>
            <a:r>
              <a:rPr kumimoji="0" lang="en-US" sz="1500" b="0" i="0" u="none" strike="noStrike" kern="1200" cap="none" spc="0" normalizeH="0" baseline="0" noProof="0" dirty="0">
                <a:ln>
                  <a:noFill/>
                </a:ln>
                <a:solidFill>
                  <a:prstClr val="black"/>
                </a:solidFill>
                <a:effectLst/>
                <a:uLnTx/>
                <a:uFillTx/>
                <a:latin typeface="Calibri"/>
                <a:ea typeface="+mn-ea"/>
                <a:cs typeface="+mn-cs"/>
              </a:rPr>
              <a:t>rates </a:t>
            </a:r>
            <a:r>
              <a:rPr kumimoji="0" lang="en-US" sz="1500" b="0" i="0" u="none" strike="noStrike" kern="1200" cap="none" spc="0" normalizeH="0" baseline="0" noProof="0" dirty="0" smtClean="0">
                <a:ln>
                  <a:noFill/>
                </a:ln>
                <a:solidFill>
                  <a:prstClr val="black"/>
                </a:solidFill>
                <a:effectLst/>
                <a:uLnTx/>
                <a:uFillTx/>
                <a:latin typeface="Calibri"/>
                <a:ea typeface="+mn-ea"/>
                <a:cs typeface="+mn-cs"/>
              </a:rPr>
              <a:t>which total $38.15439 </a:t>
            </a:r>
            <a:r>
              <a:rPr kumimoji="0" lang="en-US" sz="1500" b="0" i="0" u="none" strike="noStrike" kern="1200" cap="none" spc="0" normalizeH="0" baseline="0" noProof="0" dirty="0">
                <a:ln>
                  <a:noFill/>
                </a:ln>
                <a:solidFill>
                  <a:prstClr val="black"/>
                </a:solidFill>
                <a:effectLst/>
                <a:uLnTx/>
                <a:uFillTx/>
                <a:latin typeface="Calibri"/>
                <a:ea typeface="+mn-ea"/>
                <a:cs typeface="+mn-cs"/>
              </a:rPr>
              <a:t>per $</a:t>
            </a:r>
            <a:r>
              <a:rPr kumimoji="0" lang="en-US" sz="1500" b="0" i="0" u="none" strike="noStrike" kern="1200" cap="none" spc="0" normalizeH="0" baseline="0" noProof="0" dirty="0" smtClean="0">
                <a:ln>
                  <a:noFill/>
                </a:ln>
                <a:solidFill>
                  <a:prstClr val="black"/>
                </a:solidFill>
                <a:effectLst/>
                <a:uLnTx/>
                <a:uFillTx/>
                <a:latin typeface="Calibri"/>
                <a:ea typeface="+mn-ea"/>
                <a:cs typeface="+mn-cs"/>
              </a:rPr>
              <a:t>1,000 valuation. Tax </a:t>
            </a:r>
            <a:r>
              <a:rPr kumimoji="0" lang="en-US" sz="1500" b="0" i="0" u="none" strike="noStrike" kern="1200" cap="none" spc="0" normalizeH="0" baseline="0" noProof="0" dirty="0">
                <a:ln>
                  <a:noFill/>
                </a:ln>
                <a:solidFill>
                  <a:prstClr val="black"/>
                </a:solidFill>
                <a:effectLst/>
                <a:uLnTx/>
                <a:uFillTx/>
                <a:latin typeface="Calibri"/>
                <a:ea typeface="+mn-ea"/>
                <a:cs typeface="+mn-cs"/>
              </a:rPr>
              <a:t>levy rates for fiscal year </a:t>
            </a:r>
            <a:r>
              <a:rPr kumimoji="0" lang="en-US" sz="1500" b="0" i="0" u="none" strike="noStrike" kern="1200" cap="none" spc="0" normalizeH="0" baseline="0" noProof="0" dirty="0" smtClean="0">
                <a:ln>
                  <a:noFill/>
                </a:ln>
                <a:solidFill>
                  <a:prstClr val="black"/>
                </a:solidFill>
                <a:effectLst/>
                <a:uLnTx/>
                <a:uFillTx/>
                <a:latin typeface="Calibri"/>
                <a:ea typeface="+mn-ea"/>
                <a:cs typeface="+mn-cs"/>
              </a:rPr>
              <a:t>2021/2022 </a:t>
            </a:r>
            <a:r>
              <a:rPr kumimoji="0" lang="en-US" sz="1500" b="0" i="0" u="none" strike="noStrike" kern="1200" cap="none" spc="0" normalizeH="0" baseline="0" noProof="0" dirty="0">
                <a:ln>
                  <a:noFill/>
                </a:ln>
                <a:solidFill>
                  <a:prstClr val="black"/>
                </a:solidFill>
                <a:effectLst/>
                <a:uLnTx/>
                <a:uFillTx/>
                <a:latin typeface="Calibri"/>
                <a:ea typeface="+mn-ea"/>
                <a:cs typeface="+mn-cs"/>
              </a:rPr>
              <a:t>for the School </a:t>
            </a:r>
            <a:r>
              <a:rPr kumimoji="0" lang="en-US" sz="1500" b="0" i="0" u="none" strike="noStrike" kern="1200" cap="none" spc="0" normalizeH="0" baseline="0" noProof="0" dirty="0" smtClean="0">
                <a:ln>
                  <a:noFill/>
                </a:ln>
                <a:solidFill>
                  <a:prstClr val="black"/>
                </a:solidFill>
                <a:effectLst/>
                <a:uLnTx/>
                <a:uFillTx/>
                <a:latin typeface="Calibri"/>
                <a:ea typeface="+mn-ea"/>
                <a:cs typeface="+mn-cs"/>
              </a:rPr>
              <a:t>and County </a:t>
            </a:r>
            <a:r>
              <a:rPr kumimoji="0" lang="en-US" sz="1500" b="0" i="0" u="none" strike="noStrike" kern="1200" cap="none" spc="0" normalizeH="0" baseline="0" noProof="0" dirty="0">
                <a:ln>
                  <a:noFill/>
                </a:ln>
                <a:solidFill>
                  <a:prstClr val="black"/>
                </a:solidFill>
                <a:effectLst/>
                <a:uLnTx/>
                <a:uFillTx/>
                <a:latin typeface="Calibri"/>
                <a:ea typeface="+mn-ea"/>
                <a:cs typeface="+mn-cs"/>
              </a:rPr>
              <a:t>are not yet available</a:t>
            </a:r>
          </a:p>
        </p:txBody>
      </p:sp>
      <p:graphicFrame>
        <p:nvGraphicFramePr>
          <p:cNvPr id="9" name="Chart 8"/>
          <p:cNvGraphicFramePr>
            <a:graphicFrameLocks/>
          </p:cNvGraphicFramePr>
          <p:nvPr>
            <p:extLst/>
          </p:nvPr>
        </p:nvGraphicFramePr>
        <p:xfrm>
          <a:off x="-16565" y="1371600"/>
          <a:ext cx="8991599" cy="463629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97170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685800" y="1981200"/>
            <a:ext cx="7772400" cy="4419600"/>
          </a:xfrm>
        </p:spPr>
        <p:txBody>
          <a:bodyPr/>
          <a:lstStyle/>
          <a:p>
            <a:pPr lvl="1" eaLnBrk="1" hangingPunct="1">
              <a:lnSpc>
                <a:spcPct val="90000"/>
              </a:lnSpc>
              <a:buFontTx/>
              <a:buChar char="•"/>
              <a:defRPr/>
            </a:pPr>
            <a:r>
              <a:rPr lang="en-US" sz="1500" b="1" dirty="0" smtClean="0">
                <a:solidFill>
                  <a:schemeClr val="accent2">
                    <a:lumMod val="50000"/>
                  </a:schemeClr>
                </a:solidFill>
              </a:rPr>
              <a:t>The budget projects a General Fund ending balance on June 30, 2022 of $4,751,103 which is 21.2% of General Fund expenditures. This more than meets the minimum of 16.7% required by the City’s General Fund balance policy.  </a:t>
            </a:r>
          </a:p>
          <a:p>
            <a:pPr lvl="1" eaLnBrk="1" hangingPunct="1">
              <a:lnSpc>
                <a:spcPct val="90000"/>
              </a:lnSpc>
              <a:buFontTx/>
              <a:buChar char="•"/>
              <a:defRPr/>
            </a:pPr>
            <a:r>
              <a:rPr lang="en-US" sz="1500" b="1" dirty="0" smtClean="0">
                <a:solidFill>
                  <a:schemeClr val="accent2">
                    <a:lumMod val="50000"/>
                  </a:schemeClr>
                </a:solidFill>
              </a:rPr>
              <a:t>This is comparable to the ending balances for the last 10 years</a:t>
            </a:r>
          </a:p>
          <a:p>
            <a:pPr lvl="1" eaLnBrk="1" hangingPunct="1">
              <a:lnSpc>
                <a:spcPct val="90000"/>
              </a:lnSpc>
              <a:buFontTx/>
              <a:buChar char="•"/>
              <a:defRPr/>
            </a:pPr>
            <a:endParaRPr lang="en-US" sz="1500" b="1" dirty="0">
              <a:solidFill>
                <a:schemeClr val="accent2">
                  <a:lumMod val="50000"/>
                </a:schemeClr>
              </a:solidFill>
            </a:endParaRPr>
          </a:p>
          <a:p>
            <a:pPr lvl="1" eaLnBrk="1" hangingPunct="1">
              <a:lnSpc>
                <a:spcPct val="90000"/>
              </a:lnSpc>
              <a:buFontTx/>
              <a:buChar char="•"/>
              <a:defRPr/>
            </a:pPr>
            <a:endParaRPr lang="en-US" sz="1500" b="1" dirty="0" smtClean="0">
              <a:solidFill>
                <a:schemeClr val="accent2">
                  <a:lumMod val="50000"/>
                </a:schemeClr>
              </a:solidFill>
            </a:endParaRPr>
          </a:p>
          <a:p>
            <a:pPr marL="457200" lvl="1" indent="0" eaLnBrk="1" hangingPunct="1">
              <a:lnSpc>
                <a:spcPct val="90000"/>
              </a:lnSpc>
              <a:buNone/>
              <a:defRPr/>
            </a:pPr>
            <a:endParaRPr lang="en-US" sz="1500" b="1" dirty="0">
              <a:solidFill>
                <a:schemeClr val="accent2">
                  <a:lumMod val="50000"/>
                </a:schemeClr>
              </a:solidFill>
            </a:endParaRPr>
          </a:p>
          <a:p>
            <a:pPr lvl="1" eaLnBrk="1" hangingPunct="1">
              <a:lnSpc>
                <a:spcPct val="90000"/>
              </a:lnSpc>
              <a:buFontTx/>
              <a:buChar char="•"/>
              <a:defRPr/>
            </a:pPr>
            <a:endParaRPr lang="en-US" sz="1500" b="1" dirty="0" smtClean="0">
              <a:solidFill>
                <a:schemeClr val="accent2">
                  <a:lumMod val="50000"/>
                </a:schemeClr>
              </a:solidFill>
            </a:endParaRPr>
          </a:p>
          <a:p>
            <a:pPr marL="457200" lvl="1" indent="0" eaLnBrk="1" hangingPunct="1">
              <a:lnSpc>
                <a:spcPct val="90000"/>
              </a:lnSpc>
              <a:buNone/>
              <a:defRPr/>
            </a:pPr>
            <a:endParaRPr lang="en-US" sz="1500" b="1" dirty="0">
              <a:solidFill>
                <a:schemeClr val="accent2">
                  <a:lumMod val="50000"/>
                </a:schemeClr>
              </a:solidFill>
            </a:endParaRPr>
          </a:p>
          <a:p>
            <a:pPr lvl="1" eaLnBrk="1" hangingPunct="1">
              <a:lnSpc>
                <a:spcPct val="90000"/>
              </a:lnSpc>
              <a:buFontTx/>
              <a:buChar char="•"/>
              <a:defRPr/>
            </a:pPr>
            <a:endParaRPr lang="en-US" sz="1500" b="1" dirty="0" smtClean="0">
              <a:solidFill>
                <a:schemeClr val="accent2">
                  <a:lumMod val="50000"/>
                </a:schemeClr>
              </a:solidFill>
            </a:endParaRPr>
          </a:p>
          <a:p>
            <a:pPr marL="457200" lvl="1" indent="0">
              <a:buNone/>
              <a:defRPr/>
            </a:pPr>
            <a:r>
              <a:rPr lang="en-US" sz="1500" b="1" dirty="0">
                <a:solidFill>
                  <a:srgbClr val="002060"/>
                </a:solidFill>
              </a:rPr>
              <a:t>	</a:t>
            </a:r>
            <a:endParaRPr lang="en-US" sz="1800" b="1" dirty="0" smtClean="0">
              <a:solidFill>
                <a:schemeClr val="accent2"/>
              </a:solidFill>
            </a:endParaRPr>
          </a:p>
          <a:p>
            <a:pPr lvl="1" eaLnBrk="1" hangingPunct="1">
              <a:lnSpc>
                <a:spcPct val="90000"/>
              </a:lnSpc>
              <a:buFontTx/>
              <a:buChar char="•"/>
              <a:defRPr/>
            </a:pPr>
            <a:endParaRPr lang="en-US" sz="1800" b="1" dirty="0" smtClean="0">
              <a:solidFill>
                <a:schemeClr val="accent2"/>
              </a:solidFill>
            </a:endParaRPr>
          </a:p>
          <a:p>
            <a:pPr lvl="1" eaLnBrk="1" hangingPunct="1">
              <a:lnSpc>
                <a:spcPct val="90000"/>
              </a:lnSpc>
              <a:buFontTx/>
              <a:buNone/>
              <a:defRPr/>
            </a:pPr>
            <a:r>
              <a:rPr lang="en-US" sz="1800" b="1" dirty="0" smtClean="0">
                <a:solidFill>
                  <a:schemeClr val="accent2"/>
                </a:solidFill>
              </a:rPr>
              <a:t>	</a:t>
            </a:r>
          </a:p>
          <a:p>
            <a:pPr lvl="1" eaLnBrk="1" hangingPunct="1">
              <a:lnSpc>
                <a:spcPct val="90000"/>
              </a:lnSpc>
              <a:buFontTx/>
              <a:buNone/>
              <a:defRPr/>
            </a:pPr>
            <a:endParaRPr lang="en-US" sz="1800" b="1" dirty="0" smtClean="0">
              <a:solidFill>
                <a:schemeClr val="accent2"/>
              </a:solidFill>
            </a:endParaRPr>
          </a:p>
          <a:p>
            <a:pPr>
              <a:defRPr/>
            </a:pPr>
            <a:endParaRPr lang="en-US" dirty="0" smtClean="0"/>
          </a:p>
          <a:p>
            <a:pPr>
              <a:defRPr/>
            </a:pPr>
            <a:endParaRPr lang="en-US" dirty="0" smtClean="0"/>
          </a:p>
        </p:txBody>
      </p:sp>
      <p:sp>
        <p:nvSpPr>
          <p:cNvPr id="7171" name="Rectangle 2"/>
          <p:cNvSpPr>
            <a:spLocks noGrp="1" noChangeArrowheads="1"/>
          </p:cNvSpPr>
          <p:nvPr>
            <p:ph type="title"/>
          </p:nvPr>
        </p:nvSpPr>
        <p:spPr>
          <a:solidFill>
            <a:schemeClr val="hlink"/>
          </a:solidFill>
          <a:ln>
            <a:solidFill>
              <a:schemeClr val="tx1"/>
            </a:solidFill>
          </a:ln>
        </p:spPr>
        <p:txBody>
          <a:bodyPr/>
          <a:lstStyle/>
          <a:p>
            <a:pPr eaLnBrk="1" hangingPunct="1">
              <a:defRPr/>
            </a:pPr>
            <a:r>
              <a:rPr lang="en-US" sz="4000" b="1" dirty="0" smtClean="0">
                <a:solidFill>
                  <a:schemeClr val="accent2">
                    <a:lumMod val="50000"/>
                  </a:schemeClr>
                </a:solidFill>
              </a:rPr>
              <a:t>General Fund Balance</a:t>
            </a:r>
          </a:p>
        </p:txBody>
      </p:sp>
      <p:pic>
        <p:nvPicPr>
          <p:cNvPr id="3" name="Picture 2"/>
          <p:cNvPicPr>
            <a:picLocks noChangeAspect="1"/>
          </p:cNvPicPr>
          <p:nvPr/>
        </p:nvPicPr>
        <p:blipFill>
          <a:blip r:embed="rId2"/>
          <a:stretch>
            <a:fillRect/>
          </a:stretch>
        </p:blipFill>
        <p:spPr>
          <a:xfrm>
            <a:off x="1600200" y="3056857"/>
            <a:ext cx="6316003" cy="3316511"/>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smtClean="0">
                <a:solidFill>
                  <a:schemeClr val="accent2">
                    <a:lumMod val="50000"/>
                  </a:schemeClr>
                </a:solidFill>
              </a:rPr>
              <a:t>General Fund Highlights</a:t>
            </a:r>
            <a:endParaRPr lang="en-US" dirty="0"/>
          </a:p>
        </p:txBody>
      </p:sp>
      <p:sp>
        <p:nvSpPr>
          <p:cNvPr id="3" name="Content Placeholder 2"/>
          <p:cNvSpPr>
            <a:spLocks noGrp="1"/>
          </p:cNvSpPr>
          <p:nvPr>
            <p:ph idx="1"/>
          </p:nvPr>
        </p:nvSpPr>
        <p:spPr/>
        <p:txBody>
          <a:bodyPr/>
          <a:lstStyle/>
          <a:p>
            <a:pPr marL="609600" lvl="0" indent="-609600" eaLnBrk="1" hangingPunct="1">
              <a:lnSpc>
                <a:spcPct val="80000"/>
              </a:lnSpc>
              <a:buNone/>
              <a:defRPr/>
            </a:pPr>
            <a:r>
              <a:rPr lang="en-US" altLang="en-US" sz="1210" b="1" dirty="0" smtClean="0">
                <a:solidFill>
                  <a:srgbClr val="002060"/>
                </a:solidFill>
              </a:rPr>
              <a:t>1.  </a:t>
            </a:r>
            <a:r>
              <a:rPr lang="en-US" altLang="en-US" sz="1280" b="1" dirty="0" smtClean="0">
                <a:solidFill>
                  <a:srgbClr val="002060"/>
                </a:solidFill>
              </a:rPr>
              <a:t>The 2021/2022 budget </a:t>
            </a:r>
            <a:r>
              <a:rPr lang="en-US" altLang="en-US" sz="1280" b="1" dirty="0">
                <a:solidFill>
                  <a:srgbClr val="002060"/>
                </a:solidFill>
              </a:rPr>
              <a:t>continues the current service levels provided to residents of </a:t>
            </a:r>
            <a:r>
              <a:rPr lang="en-US" altLang="en-US" sz="1280" b="1" dirty="0" smtClean="0">
                <a:solidFill>
                  <a:srgbClr val="002060"/>
                </a:solidFill>
              </a:rPr>
              <a:t>the community</a:t>
            </a:r>
            <a:r>
              <a:rPr lang="en-US" altLang="en-US" sz="1280" b="1" dirty="0">
                <a:solidFill>
                  <a:srgbClr val="002060"/>
                </a:solidFill>
              </a:rPr>
              <a:t>. </a:t>
            </a:r>
            <a:endParaRPr lang="en-US" altLang="en-US" sz="1280" b="1" dirty="0" smtClean="0">
              <a:solidFill>
                <a:srgbClr val="002060"/>
              </a:solidFill>
            </a:endParaRPr>
          </a:p>
          <a:p>
            <a:pPr marL="0" lvl="0" indent="0" eaLnBrk="1" hangingPunct="1">
              <a:lnSpc>
                <a:spcPct val="80000"/>
              </a:lnSpc>
              <a:buNone/>
              <a:defRPr/>
            </a:pPr>
            <a:r>
              <a:rPr lang="en-US" altLang="en-US" sz="1280" b="1" dirty="0" smtClean="0">
                <a:solidFill>
                  <a:srgbClr val="002060"/>
                </a:solidFill>
              </a:rPr>
              <a:t>2.  The </a:t>
            </a:r>
            <a:r>
              <a:rPr lang="en-US" altLang="en-US" sz="1280" b="1" dirty="0">
                <a:solidFill>
                  <a:srgbClr val="002060"/>
                </a:solidFill>
              </a:rPr>
              <a:t>budget includes an estimated 2.75% cost of living increase for the police and blue/white </a:t>
            </a:r>
            <a:r>
              <a:rPr lang="en-US" altLang="en-US" sz="1280" b="1" dirty="0" smtClean="0">
                <a:solidFill>
                  <a:srgbClr val="002060"/>
                </a:solidFill>
              </a:rPr>
              <a:t>union</a:t>
            </a:r>
          </a:p>
          <a:p>
            <a:pPr marL="0" lvl="0" indent="0" eaLnBrk="1" hangingPunct="1">
              <a:lnSpc>
                <a:spcPct val="80000"/>
              </a:lnSpc>
              <a:buNone/>
              <a:defRPr/>
            </a:pPr>
            <a:r>
              <a:rPr lang="en-US" altLang="en-US" sz="1280" b="1" dirty="0">
                <a:solidFill>
                  <a:srgbClr val="002060"/>
                </a:solidFill>
              </a:rPr>
              <a:t> </a:t>
            </a:r>
            <a:r>
              <a:rPr lang="en-US" altLang="en-US" sz="1280" b="1" dirty="0" smtClean="0">
                <a:solidFill>
                  <a:srgbClr val="002060"/>
                </a:solidFill>
              </a:rPr>
              <a:t>     employees</a:t>
            </a:r>
            <a:r>
              <a:rPr lang="en-US" altLang="en-US" sz="1280" b="1" dirty="0">
                <a:solidFill>
                  <a:srgbClr val="002060"/>
                </a:solidFill>
              </a:rPr>
              <a:t>, </a:t>
            </a:r>
            <a:r>
              <a:rPr lang="en-US" altLang="en-US" sz="1280" b="1" dirty="0" smtClean="0">
                <a:solidFill>
                  <a:srgbClr val="002060"/>
                </a:solidFill>
              </a:rPr>
              <a:t>and </a:t>
            </a:r>
            <a:r>
              <a:rPr lang="en-US" altLang="en-US" sz="1280" b="1" dirty="0">
                <a:solidFill>
                  <a:srgbClr val="002060"/>
                </a:solidFill>
              </a:rPr>
              <a:t>non-union employees. The increases for the Fire union vary per their contract.  </a:t>
            </a:r>
            <a:endParaRPr lang="en-US" altLang="en-US" sz="1280" b="1" dirty="0" smtClean="0">
              <a:solidFill>
                <a:srgbClr val="002060"/>
              </a:solidFill>
            </a:endParaRPr>
          </a:p>
          <a:p>
            <a:pPr marL="228600" lvl="0" indent="-228600" eaLnBrk="1" hangingPunct="1">
              <a:lnSpc>
                <a:spcPct val="80000"/>
              </a:lnSpc>
              <a:buFontTx/>
              <a:buAutoNum type="arabicPeriod" startAt="3"/>
              <a:defRPr/>
            </a:pPr>
            <a:r>
              <a:rPr lang="en-US" altLang="en-US" sz="1280" b="1" dirty="0" smtClean="0">
                <a:solidFill>
                  <a:srgbClr val="002060"/>
                </a:solidFill>
              </a:rPr>
              <a:t>Health </a:t>
            </a:r>
            <a:r>
              <a:rPr lang="en-US" altLang="en-US" sz="1280" b="1" dirty="0">
                <a:solidFill>
                  <a:srgbClr val="002060"/>
                </a:solidFill>
              </a:rPr>
              <a:t>insurance rates increased by 7.5% effective 1-1-21 and the budget for 2021/2022 allows for the rates to increase by 5% effective 1-1-22. </a:t>
            </a:r>
            <a:endParaRPr lang="en-US" altLang="en-US" sz="1280" b="1" dirty="0" smtClean="0">
              <a:solidFill>
                <a:srgbClr val="002060"/>
              </a:solidFill>
            </a:endParaRPr>
          </a:p>
          <a:p>
            <a:pPr marL="228600" lvl="0" indent="-228600" eaLnBrk="1" hangingPunct="1">
              <a:lnSpc>
                <a:spcPct val="80000"/>
              </a:lnSpc>
              <a:buFontTx/>
              <a:buAutoNum type="arabicPeriod" startAt="3"/>
              <a:defRPr/>
            </a:pPr>
            <a:r>
              <a:rPr lang="en-US" sz="1280" b="1" dirty="0" smtClean="0">
                <a:solidFill>
                  <a:srgbClr val="2D2DB9">
                    <a:lumMod val="50000"/>
                  </a:srgbClr>
                </a:solidFill>
              </a:rPr>
              <a:t>In </a:t>
            </a:r>
            <a:r>
              <a:rPr lang="en-US" sz="1280" b="1" dirty="0">
                <a:solidFill>
                  <a:srgbClr val="2D2DB9">
                    <a:lumMod val="50000"/>
                  </a:srgbClr>
                </a:solidFill>
              </a:rPr>
              <a:t>the 2020/2021 revised estimate General Fund FTE staff </a:t>
            </a:r>
            <a:r>
              <a:rPr lang="en-US" sz="1280" b="1" u="sng" dirty="0" smtClean="0">
                <a:solidFill>
                  <a:srgbClr val="2D2DB9">
                    <a:lumMod val="50000"/>
                  </a:srgbClr>
                </a:solidFill>
              </a:rPr>
              <a:t>decreased </a:t>
            </a:r>
            <a:r>
              <a:rPr lang="en-US" sz="1280" b="1" u="sng" dirty="0">
                <a:solidFill>
                  <a:srgbClr val="2D2DB9">
                    <a:lumMod val="50000"/>
                  </a:srgbClr>
                </a:solidFill>
              </a:rPr>
              <a:t>by 5.02 FTE’s </a:t>
            </a:r>
            <a:r>
              <a:rPr lang="en-US" sz="1280" b="1" dirty="0">
                <a:solidFill>
                  <a:srgbClr val="2D2DB9">
                    <a:lumMod val="50000"/>
                  </a:srgbClr>
                </a:solidFill>
              </a:rPr>
              <a:t>from the original </a:t>
            </a:r>
            <a:r>
              <a:rPr lang="en-US" sz="1280" b="1" dirty="0" smtClean="0">
                <a:solidFill>
                  <a:srgbClr val="2D2DB9">
                    <a:lumMod val="50000"/>
                  </a:srgbClr>
                </a:solidFill>
              </a:rPr>
              <a:t>budget</a:t>
            </a:r>
            <a:r>
              <a:rPr lang="en-US" sz="1280" b="1" dirty="0">
                <a:solidFill>
                  <a:srgbClr val="2D2DB9">
                    <a:lumMod val="50000"/>
                  </a:srgbClr>
                </a:solidFill>
              </a:rPr>
              <a:t>. </a:t>
            </a:r>
          </a:p>
          <a:p>
            <a:pPr marL="0" lvl="0" indent="0" eaLnBrk="1" hangingPunct="1">
              <a:lnSpc>
                <a:spcPct val="80000"/>
              </a:lnSpc>
              <a:buNone/>
              <a:defRPr/>
            </a:pPr>
            <a:r>
              <a:rPr lang="en-US" sz="1280" b="1" dirty="0">
                <a:solidFill>
                  <a:srgbClr val="2D2DB9">
                    <a:lumMod val="50000"/>
                  </a:srgbClr>
                </a:solidFill>
              </a:rPr>
              <a:t>	* Hiring of the four full-time positions (3 firefighters and 1 HR Generalist) added for the 		   2020/2021 budget were deferred due to the pandemic. One of the firefighter positions is 	    	   budgeted to begin 4-1-21 which resulted in a reduction of 3.75 FTE for these positions. </a:t>
            </a:r>
          </a:p>
          <a:p>
            <a:pPr marL="0" lvl="0" indent="0" eaLnBrk="1" hangingPunct="1">
              <a:lnSpc>
                <a:spcPct val="80000"/>
              </a:lnSpc>
              <a:buNone/>
              <a:defRPr/>
            </a:pPr>
            <a:r>
              <a:rPr lang="en-US" sz="1280" b="1" dirty="0">
                <a:solidFill>
                  <a:srgbClr val="2D2DB9">
                    <a:lumMod val="50000"/>
                  </a:srgbClr>
                </a:solidFill>
              </a:rPr>
              <a:t>	* Staffing allocation changes between the parking fund and General Fund (+.26 FTE)</a:t>
            </a:r>
          </a:p>
          <a:p>
            <a:pPr marL="0" lvl="0" indent="0" eaLnBrk="1" hangingPunct="1">
              <a:lnSpc>
                <a:spcPct val="80000"/>
              </a:lnSpc>
              <a:buNone/>
              <a:defRPr/>
            </a:pPr>
            <a:r>
              <a:rPr lang="en-US" sz="1280" b="1" dirty="0">
                <a:solidFill>
                  <a:srgbClr val="2D2DB9">
                    <a:lumMod val="50000"/>
                  </a:srgbClr>
                </a:solidFill>
              </a:rPr>
              <a:t>	* Part-time reductions in the Library budget (-1.34 FTE) and a reduction in Community 	   	   Development (-.19 FTE). </a:t>
            </a:r>
          </a:p>
          <a:p>
            <a:pPr marL="228600" lvl="0" indent="-228600" eaLnBrk="1" hangingPunct="1">
              <a:lnSpc>
                <a:spcPct val="80000"/>
              </a:lnSpc>
              <a:buFontTx/>
              <a:buAutoNum type="arabicPeriod" startAt="5"/>
              <a:defRPr/>
            </a:pPr>
            <a:r>
              <a:rPr lang="en-US" sz="1280" b="1" dirty="0">
                <a:solidFill>
                  <a:srgbClr val="2D2DB9">
                    <a:lumMod val="50000"/>
                  </a:srgbClr>
                </a:solidFill>
              </a:rPr>
              <a:t>For the 2021/2022 budget, fulltime equivalent (FTE) staffing in the General Fund is </a:t>
            </a:r>
            <a:r>
              <a:rPr lang="en-US" sz="1280" b="1" dirty="0" smtClean="0">
                <a:solidFill>
                  <a:srgbClr val="2D2DB9">
                    <a:lumMod val="50000"/>
                  </a:srgbClr>
                </a:solidFill>
              </a:rPr>
              <a:t>budgeted </a:t>
            </a:r>
            <a:r>
              <a:rPr lang="en-US" sz="1280" b="1" dirty="0">
                <a:solidFill>
                  <a:srgbClr val="2D2DB9">
                    <a:lumMod val="50000"/>
                  </a:srgbClr>
                </a:solidFill>
              </a:rPr>
              <a:t>to </a:t>
            </a:r>
            <a:r>
              <a:rPr lang="en-US" sz="1280" b="1" u="sng" dirty="0">
                <a:solidFill>
                  <a:srgbClr val="2D2DB9">
                    <a:lumMod val="50000"/>
                  </a:srgbClr>
                </a:solidFill>
              </a:rPr>
              <a:t>increase by 3.05 FTE</a:t>
            </a:r>
            <a:r>
              <a:rPr lang="en-US" sz="1280" b="1" dirty="0">
                <a:solidFill>
                  <a:srgbClr val="2D2DB9">
                    <a:lumMod val="50000"/>
                  </a:srgbClr>
                </a:solidFill>
              </a:rPr>
              <a:t> positions compared to the 2020/2021 revised estimate. </a:t>
            </a:r>
          </a:p>
          <a:p>
            <a:pPr marL="0" lvl="0" indent="0" eaLnBrk="1" hangingPunct="1">
              <a:lnSpc>
                <a:spcPct val="80000"/>
              </a:lnSpc>
              <a:buNone/>
              <a:defRPr/>
            </a:pPr>
            <a:r>
              <a:rPr lang="en-US" sz="1280" b="1" dirty="0">
                <a:solidFill>
                  <a:srgbClr val="2D2DB9">
                    <a:lumMod val="50000"/>
                  </a:srgbClr>
                </a:solidFill>
              </a:rPr>
              <a:t>	* The 2021/2022 budget includes a full year for the added firefighter (+.75 FTE)</a:t>
            </a:r>
          </a:p>
          <a:p>
            <a:pPr marL="0" lvl="0" indent="0" eaLnBrk="1" hangingPunct="1">
              <a:lnSpc>
                <a:spcPct val="80000"/>
              </a:lnSpc>
              <a:buNone/>
              <a:defRPr/>
            </a:pPr>
            <a:r>
              <a:rPr lang="en-US" sz="1280" b="1" dirty="0">
                <a:solidFill>
                  <a:srgbClr val="2D2DB9">
                    <a:lumMod val="50000"/>
                  </a:srgbClr>
                </a:solidFill>
              </a:rPr>
              <a:t>	* A full year for reallocations of staffing from </a:t>
            </a:r>
            <a:r>
              <a:rPr lang="en-US" sz="1280" b="1" dirty="0" smtClean="0">
                <a:solidFill>
                  <a:srgbClr val="2D2DB9">
                    <a:lumMod val="50000"/>
                  </a:srgbClr>
                </a:solidFill>
              </a:rPr>
              <a:t>the Parking </a:t>
            </a:r>
            <a:r>
              <a:rPr lang="en-US" sz="1280" b="1" dirty="0">
                <a:solidFill>
                  <a:srgbClr val="2D2DB9">
                    <a:lumMod val="50000"/>
                  </a:srgbClr>
                </a:solidFill>
              </a:rPr>
              <a:t>Fund to the General Fund (+.24 FTE)</a:t>
            </a:r>
          </a:p>
          <a:p>
            <a:pPr marL="0" lvl="0" indent="0" eaLnBrk="1" hangingPunct="1">
              <a:lnSpc>
                <a:spcPct val="80000"/>
              </a:lnSpc>
              <a:buNone/>
              <a:defRPr/>
            </a:pPr>
            <a:r>
              <a:rPr lang="en-US" sz="1280" b="1" dirty="0">
                <a:solidFill>
                  <a:srgbClr val="2D2DB9">
                    <a:lumMod val="50000"/>
                  </a:srgbClr>
                </a:solidFill>
              </a:rPr>
              <a:t>	* A new Senior Engineer (+1.0 FTE) replacing a portion of the current contracted project 	  	   </a:t>
            </a:r>
            <a:r>
              <a:rPr lang="en-US" sz="1280" b="1" dirty="0" smtClean="0">
                <a:solidFill>
                  <a:srgbClr val="2D2DB9">
                    <a:lumMod val="50000"/>
                  </a:srgbClr>
                </a:solidFill>
              </a:rPr>
              <a:t>manager/inspector positions.</a:t>
            </a:r>
            <a:endParaRPr lang="en-US" sz="1280" b="1" dirty="0">
              <a:solidFill>
                <a:srgbClr val="2D2DB9">
                  <a:lumMod val="50000"/>
                </a:srgbClr>
              </a:solidFill>
            </a:endParaRPr>
          </a:p>
          <a:p>
            <a:pPr marL="0" lvl="0" indent="0" eaLnBrk="1" hangingPunct="1">
              <a:lnSpc>
                <a:spcPct val="80000"/>
              </a:lnSpc>
              <a:buNone/>
              <a:defRPr/>
            </a:pPr>
            <a:r>
              <a:rPr lang="en-US" sz="1280" b="1" dirty="0">
                <a:solidFill>
                  <a:srgbClr val="2D2DB9">
                    <a:lumMod val="50000"/>
                  </a:srgbClr>
                </a:solidFill>
              </a:rPr>
              <a:t>	* An increase in part-time hours at the Library (+.87 FTE), and a small increase in Community 	 </a:t>
            </a:r>
            <a:r>
              <a:rPr lang="en-US" sz="1280" b="1" dirty="0" smtClean="0">
                <a:solidFill>
                  <a:srgbClr val="2D2DB9">
                    <a:lumMod val="50000"/>
                  </a:srgbClr>
                </a:solidFill>
              </a:rPr>
              <a:t>  Development </a:t>
            </a:r>
            <a:r>
              <a:rPr lang="en-US" sz="1280" b="1" dirty="0">
                <a:solidFill>
                  <a:srgbClr val="2D2DB9">
                    <a:lumMod val="50000"/>
                  </a:srgbClr>
                </a:solidFill>
              </a:rPr>
              <a:t>(+.19 FTE).  </a:t>
            </a:r>
            <a:endParaRPr lang="en-US" altLang="en-US" sz="1280" dirty="0">
              <a:solidFill>
                <a:srgbClr val="002060"/>
              </a:solidFill>
            </a:endParaRPr>
          </a:p>
          <a:p>
            <a:pPr marL="609600" indent="-609600" eaLnBrk="1" hangingPunct="1">
              <a:lnSpc>
                <a:spcPct val="80000"/>
              </a:lnSpc>
              <a:buFontTx/>
              <a:buNone/>
            </a:pPr>
            <a:endParaRPr lang="en-US" sz="1300" b="1" dirty="0" smtClean="0">
              <a:solidFill>
                <a:srgbClr val="002060"/>
              </a:solidFill>
            </a:endParaRPr>
          </a:p>
          <a:p>
            <a:pPr>
              <a:buFontTx/>
              <a:buNone/>
              <a:defRPr/>
            </a:pPr>
            <a:endParaRPr lang="en-US" sz="1300" dirty="0"/>
          </a:p>
        </p:txBody>
      </p:sp>
      <p:sp>
        <p:nvSpPr>
          <p:cNvPr id="4" name="Rectangle 2"/>
          <p:cNvSpPr txBox="1">
            <a:spLocks noChangeArrowheads="1"/>
          </p:cNvSpPr>
          <p:nvPr/>
        </p:nvSpPr>
        <p:spPr bwMode="auto">
          <a:xfrm>
            <a:off x="838200" y="762000"/>
            <a:ext cx="7772400" cy="1143000"/>
          </a:xfrm>
          <a:prstGeom prst="rect">
            <a:avLst/>
          </a:prstGeom>
          <a:solidFill>
            <a:schemeClr val="hlink"/>
          </a:solidFill>
          <a:ln w="9525">
            <a:solidFill>
              <a:schemeClr val="tx1"/>
            </a:solidFill>
            <a:miter lim="800000"/>
            <a:headEnd/>
            <a:tailEnd/>
          </a:ln>
        </p:spPr>
        <p:txBody>
          <a:bodyPr anchor="ctr"/>
          <a:lstStyle/>
          <a:p>
            <a:pPr algn="ctr">
              <a:defRPr/>
            </a:pPr>
            <a:r>
              <a:rPr lang="en-US" sz="3600" b="1" kern="0" dirty="0" smtClean="0">
                <a:solidFill>
                  <a:schemeClr val="accent2">
                    <a:lumMod val="50000"/>
                  </a:schemeClr>
                </a:solidFill>
                <a:latin typeface="+mj-lt"/>
                <a:ea typeface="+mj-ea"/>
                <a:cs typeface="+mj-cs"/>
              </a:rPr>
              <a:t>FY 2021/2022 Budget – </a:t>
            </a:r>
          </a:p>
          <a:p>
            <a:pPr algn="ctr">
              <a:defRPr/>
            </a:pPr>
            <a:r>
              <a:rPr lang="en-US" sz="3600" b="1" kern="0" dirty="0" smtClean="0">
                <a:solidFill>
                  <a:schemeClr val="accent2">
                    <a:lumMod val="50000"/>
                  </a:schemeClr>
                </a:solidFill>
                <a:latin typeface="+mj-lt"/>
                <a:ea typeface="+mj-ea"/>
                <a:cs typeface="+mj-cs"/>
              </a:rPr>
              <a:t>Expenditure Assumptions</a:t>
            </a:r>
            <a:endParaRPr lang="en-US" sz="3600" b="1" kern="0" dirty="0">
              <a:solidFill>
                <a:schemeClr val="accent2">
                  <a:lumMod val="50000"/>
                </a:schemeClr>
              </a:solidFill>
              <a:latin typeface="+mj-lt"/>
              <a:ea typeface="+mj-ea"/>
              <a:cs typeface="+mj-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buNone/>
              <a:defRPr/>
            </a:pPr>
            <a:r>
              <a:rPr lang="en-US" altLang="en-US" sz="1200" b="1" dirty="0">
                <a:solidFill>
                  <a:srgbClr val="2D2DB9">
                    <a:lumMod val="50000"/>
                  </a:srgbClr>
                </a:solidFill>
              </a:rPr>
              <a:t>Impacts on General Fund revenues from the COVID-19 pandemic are expected to continue in the 2021/2022 fiscal year. The significant negative impacts on revenues include:</a:t>
            </a:r>
          </a:p>
          <a:p>
            <a:pPr lvl="0">
              <a:defRPr/>
            </a:pPr>
            <a:endParaRPr lang="en-US" altLang="en-US" sz="1200" b="1" dirty="0">
              <a:solidFill>
                <a:srgbClr val="2D2DB9">
                  <a:lumMod val="50000"/>
                </a:srgbClr>
              </a:solidFill>
            </a:endParaRPr>
          </a:p>
          <a:p>
            <a:pPr lvl="0">
              <a:buFontTx/>
              <a:buAutoNum type="arabicPeriod"/>
              <a:defRPr/>
            </a:pPr>
            <a:r>
              <a:rPr lang="en-US" altLang="en-US" sz="1200" b="1" dirty="0">
                <a:solidFill>
                  <a:srgbClr val="2D2DB9">
                    <a:lumMod val="50000"/>
                  </a:srgbClr>
                </a:solidFill>
              </a:rPr>
              <a:t>Hotel/Motel Taxes – are projected at $250,000 in the 2020/2021 revised estimate and $300,000 in the 2021/2022 budget (decreases of $250,000 and $200,000 compared to the original budget of $500,000 for 2020/2021). Continued reduced business travel is anticipated. </a:t>
            </a:r>
          </a:p>
          <a:p>
            <a:pPr lvl="0">
              <a:buFontTx/>
              <a:buAutoNum type="arabicPeriod"/>
              <a:defRPr/>
            </a:pPr>
            <a:r>
              <a:rPr lang="en-US" altLang="en-US" sz="1200" b="1" dirty="0">
                <a:solidFill>
                  <a:srgbClr val="2D2DB9">
                    <a:lumMod val="50000"/>
                  </a:srgbClr>
                </a:solidFill>
              </a:rPr>
              <a:t>Building Permits – projected at $150,000 for both 2020/2021 and 2021/2022 (decreases of $160,000 each year compared to the original budget for 2020/2021).</a:t>
            </a:r>
          </a:p>
          <a:p>
            <a:pPr lvl="0">
              <a:buFontTx/>
              <a:buAutoNum type="arabicPeriod"/>
              <a:defRPr/>
            </a:pPr>
            <a:r>
              <a:rPr lang="en-US" altLang="en-US" sz="1200" b="1" dirty="0">
                <a:solidFill>
                  <a:srgbClr val="2D2DB9">
                    <a:lumMod val="50000"/>
                  </a:srgbClr>
                </a:solidFill>
              </a:rPr>
              <a:t>Interest Revenue – General Fund interest , including Perpetual Care interest that funds Cemetery operations, is expected to be approximately $50,000 lower in both the Revised Estimate and 2021/2022 due to the near zero percent interest rates since the start of the pandemic. </a:t>
            </a:r>
          </a:p>
          <a:p>
            <a:pPr lvl="0">
              <a:buFontTx/>
              <a:buAutoNum type="arabicPeriod"/>
              <a:defRPr/>
            </a:pPr>
            <a:r>
              <a:rPr lang="en-US" altLang="en-US" sz="1200" b="1" dirty="0">
                <a:solidFill>
                  <a:srgbClr val="2D2DB9">
                    <a:lumMod val="50000"/>
                  </a:srgbClr>
                </a:solidFill>
              </a:rPr>
              <a:t>Administrative Fees to Enterprise Funds – (A) General Admin fees to the Parking fund have been reduced by $12,800 in the Revised Estimate and $13,500 in the 2021/2022 budget. There has been a significant reduction in Parking revenues since the start of the pandemic, and (B) General and Parks Admin fees to the Golf Course have been reduced by $28,500 for 2021/2022 to allow for sufficient funds for capital purchases for the Golf fund.</a:t>
            </a:r>
          </a:p>
          <a:p>
            <a:pPr lvl="0">
              <a:buFontTx/>
              <a:buAutoNum type="arabicPeriod"/>
              <a:defRPr/>
            </a:pPr>
            <a:r>
              <a:rPr lang="en-US" altLang="en-US" sz="1200" b="1" dirty="0">
                <a:solidFill>
                  <a:srgbClr val="2D2DB9">
                    <a:lumMod val="50000"/>
                  </a:srgbClr>
                </a:solidFill>
              </a:rPr>
              <a:t>Due to Parking revenue reductions – Effective 1-4-21, the 25% allocation of the Office Assistant is budgeted to be moved to the General Fund (Finance department). The 50% allocation of the Parks Groundskeeper is budgeted to be reduced to 25% with these costs added to the General Fund (Park Maintenance budget). This will result in $38,000 in additional costs to the General Fund in 2021/2022 and $17,600 of additional costs to the General Fund in the 2020/2021 Revised Estimate. </a:t>
            </a:r>
          </a:p>
          <a:p>
            <a:endParaRPr lang="en-US" dirty="0"/>
          </a:p>
        </p:txBody>
      </p:sp>
      <p:sp>
        <p:nvSpPr>
          <p:cNvPr id="4" name="Rectangle 2"/>
          <p:cNvSpPr>
            <a:spLocks noGrp="1" noChangeArrowheads="1"/>
          </p:cNvSpPr>
          <p:nvPr>
            <p:ph type="title"/>
          </p:nvPr>
        </p:nvSpPr>
        <p:spPr>
          <a:solidFill>
            <a:schemeClr val="hlink"/>
          </a:solidFill>
          <a:ln>
            <a:solidFill>
              <a:schemeClr val="tx1"/>
            </a:solidFill>
            <a:miter lim="800000"/>
            <a:headEnd/>
            <a:tailEnd/>
          </a:ln>
        </p:spPr>
        <p:txBody>
          <a:bodyPr/>
          <a:lstStyle/>
          <a:p>
            <a:pPr eaLnBrk="1" hangingPunct="1"/>
            <a:r>
              <a:rPr lang="en-US" altLang="en-US" sz="2800" b="1" dirty="0">
                <a:solidFill>
                  <a:srgbClr val="002060"/>
                </a:solidFill>
              </a:rPr>
              <a:t>Significant Changes in General Fund Projected Revenues Due to the COVID-19 Pandemic</a:t>
            </a:r>
            <a:endParaRPr lang="en-US" altLang="en-US" sz="4000" b="1" dirty="0" smtClean="0">
              <a:solidFill>
                <a:srgbClr val="002060"/>
              </a:solidFill>
            </a:endParaRPr>
          </a:p>
        </p:txBody>
      </p:sp>
    </p:spTree>
    <p:extLst>
      <p:ext uri="{BB962C8B-B14F-4D97-AF65-F5344CB8AC3E}">
        <p14:creationId xmlns:p14="http://schemas.microsoft.com/office/powerpoint/2010/main" val="40044582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buNone/>
              <a:defRPr/>
            </a:pPr>
            <a:r>
              <a:rPr lang="en-US" altLang="en-US" sz="1250" b="1" dirty="0">
                <a:solidFill>
                  <a:srgbClr val="2D2DB9">
                    <a:lumMod val="50000"/>
                  </a:srgbClr>
                </a:solidFill>
              </a:rPr>
              <a:t>With the expenditure assumptions and revenues expected to continue to be impacted by the COVID-19 pandemic, there were challenges in balancing the General Fund budget. Following are the most significant items that were used to balance the </a:t>
            </a:r>
            <a:r>
              <a:rPr lang="en-US" altLang="en-US" sz="1250" b="1" dirty="0" smtClean="0">
                <a:solidFill>
                  <a:srgbClr val="2D2DB9">
                    <a:lumMod val="50000"/>
                  </a:srgbClr>
                </a:solidFill>
              </a:rPr>
              <a:t>budget</a:t>
            </a:r>
            <a:r>
              <a:rPr lang="en-US" altLang="en-US" sz="1250" b="1" dirty="0">
                <a:solidFill>
                  <a:srgbClr val="2D2DB9">
                    <a:lumMod val="50000"/>
                  </a:srgbClr>
                </a:solidFill>
              </a:rPr>
              <a:t>:</a:t>
            </a:r>
          </a:p>
          <a:p>
            <a:pPr lvl="0">
              <a:buFontTx/>
              <a:buAutoNum type="arabicPeriod"/>
              <a:defRPr/>
            </a:pPr>
            <a:r>
              <a:rPr lang="en-US" altLang="en-US" sz="1250" b="1" dirty="0">
                <a:solidFill>
                  <a:srgbClr val="2D2DB9">
                    <a:lumMod val="50000"/>
                  </a:srgbClr>
                </a:solidFill>
              </a:rPr>
              <a:t>The 4.88% increase in taxable valuations for 2021/2022 provided $354,609 more in property tax revenues from the $8.10/$1,000 valuation General Fund levy. </a:t>
            </a:r>
            <a:endParaRPr lang="en-US" altLang="en-US" sz="1250" b="1" dirty="0" smtClean="0">
              <a:solidFill>
                <a:srgbClr val="2D2DB9">
                  <a:lumMod val="50000"/>
                </a:srgbClr>
              </a:solidFill>
            </a:endParaRPr>
          </a:p>
          <a:p>
            <a:pPr lvl="0">
              <a:buFontTx/>
              <a:buAutoNum type="arabicPeriod"/>
              <a:defRPr/>
            </a:pPr>
            <a:r>
              <a:rPr lang="en-US" altLang="en-US" sz="1250" b="1" dirty="0" smtClean="0">
                <a:solidFill>
                  <a:srgbClr val="2D2DB9">
                    <a:lumMod val="50000"/>
                  </a:srgbClr>
                </a:solidFill>
              </a:rPr>
              <a:t>The Utility Franchise Fee was continued at 5% in order to fund current service levels. </a:t>
            </a:r>
            <a:endParaRPr lang="en-US" altLang="en-US" sz="1250" b="1" dirty="0">
              <a:solidFill>
                <a:srgbClr val="2D2DB9">
                  <a:lumMod val="50000"/>
                </a:srgbClr>
              </a:solidFill>
            </a:endParaRPr>
          </a:p>
          <a:p>
            <a:pPr lvl="0">
              <a:buFontTx/>
              <a:buAutoNum type="arabicPeriod"/>
              <a:defRPr/>
            </a:pPr>
            <a:r>
              <a:rPr lang="en-US" altLang="en-US" sz="1250" b="1" dirty="0">
                <a:solidFill>
                  <a:srgbClr val="2D2DB9">
                    <a:lumMod val="50000"/>
                  </a:srgbClr>
                </a:solidFill>
              </a:rPr>
              <a:t>The </a:t>
            </a:r>
            <a:r>
              <a:rPr lang="en-US" altLang="en-US" sz="1250" b="1" dirty="0" smtClean="0">
                <a:solidFill>
                  <a:srgbClr val="2D2DB9">
                    <a:lumMod val="50000"/>
                  </a:srgbClr>
                </a:solidFill>
              </a:rPr>
              <a:t>budget </a:t>
            </a:r>
            <a:r>
              <a:rPr lang="en-US" altLang="en-US" sz="1250" b="1" dirty="0">
                <a:solidFill>
                  <a:srgbClr val="2D2DB9">
                    <a:lumMod val="50000"/>
                  </a:srgbClr>
                </a:solidFill>
              </a:rPr>
              <a:t>continues to defer hiring of two of the three firefighter positions that  were added in the original 2020/2021 budget ($153,800). The proposed budget also continues to defer hiring of the HR </a:t>
            </a:r>
            <a:r>
              <a:rPr lang="en-US" altLang="en-US" sz="1250" b="1" dirty="0" smtClean="0">
                <a:solidFill>
                  <a:srgbClr val="2D2DB9">
                    <a:lumMod val="50000"/>
                  </a:srgbClr>
                </a:solidFill>
              </a:rPr>
              <a:t>Generalist </a:t>
            </a:r>
            <a:r>
              <a:rPr lang="en-US" altLang="en-US" sz="1250" b="1" dirty="0">
                <a:solidFill>
                  <a:srgbClr val="2D2DB9">
                    <a:lumMod val="50000"/>
                  </a:srgbClr>
                </a:solidFill>
              </a:rPr>
              <a:t>position added in the original budget ($76,300).</a:t>
            </a:r>
          </a:p>
          <a:p>
            <a:pPr lvl="0">
              <a:buFontTx/>
              <a:buAutoNum type="arabicPeriod"/>
              <a:defRPr/>
            </a:pPr>
            <a:r>
              <a:rPr lang="en-US" altLang="en-US" sz="1250" b="1" dirty="0">
                <a:solidFill>
                  <a:srgbClr val="2D2DB9">
                    <a:lumMod val="50000"/>
                  </a:srgbClr>
                </a:solidFill>
              </a:rPr>
              <a:t>In October of 2020, the City received $561,628 in COVID-19 Local Government Relief funds from the State. These funds were credited to the Emergency Tax fund which had a balance of $84,989, which brought the total in that fund to $646,617. The </a:t>
            </a:r>
            <a:r>
              <a:rPr lang="en-US" altLang="en-US" sz="1250" b="1" dirty="0" smtClean="0">
                <a:solidFill>
                  <a:srgbClr val="2D2DB9">
                    <a:lumMod val="50000"/>
                  </a:srgbClr>
                </a:solidFill>
              </a:rPr>
              <a:t>budget </a:t>
            </a:r>
            <a:r>
              <a:rPr lang="en-US" altLang="en-US" sz="1250" b="1" dirty="0">
                <a:solidFill>
                  <a:srgbClr val="2D2DB9">
                    <a:lumMod val="50000"/>
                  </a:srgbClr>
                </a:solidFill>
              </a:rPr>
              <a:t>is based on transferring $100,000 of those funds to the General Fund in the current fiscal year and $300,000 in the 2021/2022 fiscal year. This will leave a balance of approximately $246,700 in that fund for 2022/2023 or future years. </a:t>
            </a:r>
          </a:p>
          <a:p>
            <a:pPr lvl="0">
              <a:buFontTx/>
              <a:buAutoNum type="arabicPeriod"/>
              <a:defRPr/>
            </a:pPr>
            <a:r>
              <a:rPr lang="en-US" altLang="en-US" sz="1250" b="1" dirty="0">
                <a:solidFill>
                  <a:srgbClr val="2D2DB9">
                    <a:lumMod val="50000"/>
                  </a:srgbClr>
                </a:solidFill>
              </a:rPr>
              <a:t>The transfers from the Ambulance Fund to the General Fund for fire staffing were increased by $100,000 for both the 2020/2021 revised estimate and the 2021/2022 budget. Additional Ambulance funds were available due to increased GEMT revenues to the Ambulance fund. </a:t>
            </a:r>
          </a:p>
          <a:p>
            <a:pPr lvl="0">
              <a:buFontTx/>
              <a:buAutoNum type="arabicPeriod"/>
              <a:defRPr/>
            </a:pPr>
            <a:r>
              <a:rPr lang="en-US" altLang="en-US" sz="1250" b="1" dirty="0">
                <a:solidFill>
                  <a:srgbClr val="2D2DB9">
                    <a:lumMod val="50000"/>
                  </a:srgbClr>
                </a:solidFill>
              </a:rPr>
              <a:t>The 2021/2022 </a:t>
            </a:r>
            <a:r>
              <a:rPr lang="en-US" altLang="en-US" sz="1250" b="1" dirty="0" smtClean="0">
                <a:solidFill>
                  <a:srgbClr val="2D2DB9">
                    <a:lumMod val="50000"/>
                  </a:srgbClr>
                </a:solidFill>
              </a:rPr>
              <a:t>budget </a:t>
            </a:r>
            <a:r>
              <a:rPr lang="en-US" altLang="en-US" sz="1250" b="1" dirty="0">
                <a:solidFill>
                  <a:srgbClr val="2D2DB9">
                    <a:lumMod val="50000"/>
                  </a:srgbClr>
                </a:solidFill>
              </a:rPr>
              <a:t>includes levying </a:t>
            </a:r>
            <a:r>
              <a:rPr lang="en-US" altLang="en-US" sz="1250" b="1" dirty="0" smtClean="0">
                <a:solidFill>
                  <a:srgbClr val="2D2DB9">
                    <a:lumMod val="50000"/>
                  </a:srgbClr>
                </a:solidFill>
              </a:rPr>
              <a:t>$134,270 </a:t>
            </a:r>
            <a:r>
              <a:rPr lang="en-US" altLang="en-US" sz="1250" b="1" dirty="0">
                <a:solidFill>
                  <a:srgbClr val="2D2DB9">
                    <a:lumMod val="50000"/>
                  </a:srgbClr>
                </a:solidFill>
              </a:rPr>
              <a:t>from the Emergency tax levy. These funds are to be used in the General Fund. This levy was added without increasing the City’s total tax levy by </a:t>
            </a:r>
            <a:r>
              <a:rPr lang="en-US" altLang="en-US" sz="1250" b="1" dirty="0" smtClean="0">
                <a:solidFill>
                  <a:srgbClr val="2D2DB9">
                    <a:lumMod val="50000"/>
                  </a:srgbClr>
                </a:solidFill>
              </a:rPr>
              <a:t>eliminating </a:t>
            </a:r>
            <a:r>
              <a:rPr lang="en-US" altLang="en-US" sz="1250" b="1" dirty="0">
                <a:solidFill>
                  <a:srgbClr val="2D2DB9">
                    <a:lumMod val="50000"/>
                  </a:srgbClr>
                </a:solidFill>
              </a:rPr>
              <a:t>the Transit Tax levy.  Transit received a significant amount of CARES </a:t>
            </a:r>
            <a:r>
              <a:rPr lang="en-US" altLang="en-US" sz="1250" b="1" dirty="0" smtClean="0">
                <a:solidFill>
                  <a:srgbClr val="2D2DB9">
                    <a:lumMod val="50000"/>
                  </a:srgbClr>
                </a:solidFill>
              </a:rPr>
              <a:t>Act funding </a:t>
            </a:r>
            <a:r>
              <a:rPr lang="en-US" altLang="en-US" sz="1250" b="1" dirty="0">
                <a:solidFill>
                  <a:srgbClr val="2D2DB9">
                    <a:lumMod val="50000"/>
                  </a:srgbClr>
                </a:solidFill>
              </a:rPr>
              <a:t>that allowed for the Transit levy to be </a:t>
            </a:r>
            <a:r>
              <a:rPr lang="en-US" altLang="en-US" sz="1250" b="1" dirty="0" smtClean="0">
                <a:solidFill>
                  <a:srgbClr val="2D2DB9">
                    <a:lumMod val="50000"/>
                  </a:srgbClr>
                </a:solidFill>
              </a:rPr>
              <a:t>eliminated </a:t>
            </a:r>
            <a:r>
              <a:rPr lang="en-US" altLang="en-US" sz="1250" b="1" dirty="0">
                <a:solidFill>
                  <a:srgbClr val="2D2DB9">
                    <a:lumMod val="50000"/>
                  </a:srgbClr>
                </a:solidFill>
              </a:rPr>
              <a:t>for 2021/2022. </a:t>
            </a:r>
          </a:p>
          <a:p>
            <a:endParaRPr lang="en-US" dirty="0"/>
          </a:p>
        </p:txBody>
      </p:sp>
      <p:sp>
        <p:nvSpPr>
          <p:cNvPr id="4" name="Rectangle 2"/>
          <p:cNvSpPr>
            <a:spLocks noGrp="1" noChangeArrowheads="1"/>
          </p:cNvSpPr>
          <p:nvPr>
            <p:ph type="title"/>
          </p:nvPr>
        </p:nvSpPr>
        <p:spPr>
          <a:solidFill>
            <a:schemeClr val="hlink"/>
          </a:solidFill>
          <a:ln>
            <a:solidFill>
              <a:schemeClr val="tx1"/>
            </a:solidFill>
            <a:miter lim="800000"/>
            <a:headEnd/>
            <a:tailEnd/>
          </a:ln>
        </p:spPr>
        <p:txBody>
          <a:bodyPr/>
          <a:lstStyle/>
          <a:p>
            <a:pPr eaLnBrk="1" hangingPunct="1"/>
            <a:r>
              <a:rPr lang="en-US" altLang="en-US" sz="2800" b="1" dirty="0" smtClean="0">
                <a:solidFill>
                  <a:srgbClr val="002060"/>
                </a:solidFill>
              </a:rPr>
              <a:t>Balancing the General Fund Budget</a:t>
            </a:r>
          </a:p>
        </p:txBody>
      </p:sp>
    </p:spTree>
    <p:extLst>
      <p:ext uri="{BB962C8B-B14F-4D97-AF65-F5344CB8AC3E}">
        <p14:creationId xmlns:p14="http://schemas.microsoft.com/office/powerpoint/2010/main" val="34350896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hangingPunct="1">
              <a:buFontTx/>
              <a:buAutoNum type="arabicPeriod"/>
              <a:defRPr/>
            </a:pPr>
            <a:r>
              <a:rPr lang="en-US" altLang="en-US" sz="1270" b="1" dirty="0">
                <a:solidFill>
                  <a:srgbClr val="002060"/>
                </a:solidFill>
              </a:rPr>
              <a:t>For </a:t>
            </a:r>
            <a:r>
              <a:rPr lang="en-US" altLang="en-US" sz="1270" b="1" dirty="0" smtClean="0">
                <a:solidFill>
                  <a:srgbClr val="002060"/>
                </a:solidFill>
              </a:rPr>
              <a:t>2021/2022 </a:t>
            </a:r>
            <a:r>
              <a:rPr lang="en-US" altLang="en-US" sz="1270" b="1" dirty="0">
                <a:solidFill>
                  <a:srgbClr val="002060"/>
                </a:solidFill>
              </a:rPr>
              <a:t>TIF funds will continue to be used to fund City economic development administrative and marketing costs ($170,400) as well as economic development efforts of the Chamber (GMCCI) </a:t>
            </a:r>
            <a:r>
              <a:rPr lang="en-US" altLang="en-US" sz="1270" b="1" dirty="0" smtClean="0">
                <a:solidFill>
                  <a:srgbClr val="002060"/>
                </a:solidFill>
              </a:rPr>
              <a:t>($</a:t>
            </a:r>
            <a:r>
              <a:rPr lang="en-US" altLang="en-US" sz="1270" b="1" dirty="0">
                <a:solidFill>
                  <a:srgbClr val="002060"/>
                </a:solidFill>
              </a:rPr>
              <a:t>43,000). </a:t>
            </a:r>
          </a:p>
          <a:p>
            <a:pPr lvl="0" eaLnBrk="1" hangingPunct="1">
              <a:buFontTx/>
              <a:buAutoNum type="arabicPeriod" startAt="2"/>
              <a:defRPr/>
            </a:pPr>
            <a:r>
              <a:rPr lang="en-US" altLang="en-US" sz="1270" b="1" dirty="0">
                <a:solidFill>
                  <a:srgbClr val="002060"/>
                </a:solidFill>
              </a:rPr>
              <a:t>The proposed budget continues subsidies to outside </a:t>
            </a:r>
            <a:r>
              <a:rPr lang="en-US" altLang="en-US" sz="1270" b="1" dirty="0" smtClean="0">
                <a:solidFill>
                  <a:srgbClr val="002060"/>
                </a:solidFill>
              </a:rPr>
              <a:t>agencies at the current levels.  This includes subsidies </a:t>
            </a:r>
            <a:r>
              <a:rPr lang="en-US" altLang="en-US" sz="1270" b="1" dirty="0">
                <a:solidFill>
                  <a:srgbClr val="002060"/>
                </a:solidFill>
              </a:rPr>
              <a:t>to GMCCI,  Senior Resources, </a:t>
            </a:r>
            <a:r>
              <a:rPr lang="en-US" altLang="en-US" sz="1270" b="1" dirty="0" smtClean="0">
                <a:solidFill>
                  <a:srgbClr val="002060"/>
                </a:solidFill>
              </a:rPr>
              <a:t>the </a:t>
            </a:r>
            <a:r>
              <a:rPr lang="en-US" altLang="en-US" sz="1270" b="1" dirty="0">
                <a:solidFill>
                  <a:srgbClr val="002060"/>
                </a:solidFill>
              </a:rPr>
              <a:t>Humane </a:t>
            </a:r>
            <a:r>
              <a:rPr lang="en-US" altLang="en-US" sz="1270" b="1" dirty="0" smtClean="0">
                <a:solidFill>
                  <a:srgbClr val="002060"/>
                </a:solidFill>
              </a:rPr>
              <a:t>Society, and the contract for services with MCSA for their Homeless Prevention/Navigator Program. No new requests for funding were included in the budget (Vision 2020). </a:t>
            </a:r>
          </a:p>
          <a:p>
            <a:pPr lvl="0" eaLnBrk="1" hangingPunct="1">
              <a:buFontTx/>
              <a:buAutoNum type="arabicPeriod" startAt="2"/>
              <a:defRPr/>
            </a:pPr>
            <a:r>
              <a:rPr lang="en-US" altLang="en-US" sz="1270" b="1" dirty="0" smtClean="0">
                <a:solidFill>
                  <a:srgbClr val="002060"/>
                </a:solidFill>
              </a:rPr>
              <a:t>The </a:t>
            </a:r>
            <a:r>
              <a:rPr lang="en-US" altLang="en-US" sz="1270" b="1" dirty="0">
                <a:solidFill>
                  <a:srgbClr val="002060"/>
                </a:solidFill>
              </a:rPr>
              <a:t>budget provides funding to the CVB </a:t>
            </a:r>
            <a:r>
              <a:rPr lang="en-US" altLang="en-US" sz="1270" b="1" dirty="0" smtClean="0">
                <a:solidFill>
                  <a:srgbClr val="002060"/>
                </a:solidFill>
              </a:rPr>
              <a:t>of </a:t>
            </a:r>
            <a:r>
              <a:rPr lang="en-US" altLang="en-US" sz="1270" b="1" dirty="0">
                <a:solidFill>
                  <a:srgbClr val="002060"/>
                </a:solidFill>
              </a:rPr>
              <a:t>$125,000 for </a:t>
            </a:r>
            <a:r>
              <a:rPr lang="en-US" altLang="en-US" sz="1270" b="1" dirty="0" smtClean="0">
                <a:solidFill>
                  <a:srgbClr val="002060"/>
                </a:solidFill>
              </a:rPr>
              <a:t>both 2020/2021 </a:t>
            </a:r>
            <a:r>
              <a:rPr lang="en-US" altLang="en-US" sz="1270" b="1" dirty="0">
                <a:solidFill>
                  <a:srgbClr val="002060"/>
                </a:solidFill>
              </a:rPr>
              <a:t>and 2021/2022 per the recent agreement between the City and GMCCI. These payments will be from the CVB enterprise fund. The City will continue transferring 25% of actual prior year hotel/motel tax revenue to that fund (estimated at $99,600 in the revised estimate and $62,500 in 2021/2022). </a:t>
            </a:r>
          </a:p>
          <a:p>
            <a:pPr lvl="0" eaLnBrk="1" hangingPunct="1">
              <a:buFontTx/>
              <a:buAutoNum type="arabicPeriod" startAt="4"/>
              <a:defRPr/>
            </a:pPr>
            <a:r>
              <a:rPr lang="en-US" altLang="en-US" sz="1270" b="1" dirty="0">
                <a:solidFill>
                  <a:srgbClr val="002060"/>
                </a:solidFill>
              </a:rPr>
              <a:t>The budget continues funding contributions to the Equipment Replacement Fund and Computer </a:t>
            </a:r>
          </a:p>
          <a:p>
            <a:pPr marL="0" lvl="0" indent="0" eaLnBrk="1" hangingPunct="1">
              <a:buNone/>
              <a:defRPr/>
            </a:pPr>
            <a:r>
              <a:rPr lang="en-US" altLang="en-US" sz="1270" b="1" dirty="0">
                <a:solidFill>
                  <a:srgbClr val="002060"/>
                </a:solidFill>
              </a:rPr>
              <a:t>        </a:t>
            </a:r>
            <a:r>
              <a:rPr lang="en-US" altLang="en-US" sz="1270" b="1" dirty="0" smtClean="0">
                <a:solidFill>
                  <a:srgbClr val="002060"/>
                </a:solidFill>
              </a:rPr>
              <a:t> Replacement </a:t>
            </a:r>
            <a:r>
              <a:rPr lang="en-US" altLang="en-US" sz="1270" b="1" dirty="0">
                <a:solidFill>
                  <a:srgbClr val="002060"/>
                </a:solidFill>
              </a:rPr>
              <a:t>Fund equivalent to the needs for 2021/2022 and future years. </a:t>
            </a:r>
            <a:endParaRPr lang="en-US" altLang="en-US" sz="1270" b="1" dirty="0" smtClean="0">
              <a:solidFill>
                <a:srgbClr val="002060"/>
              </a:solidFill>
            </a:endParaRPr>
          </a:p>
          <a:p>
            <a:pPr lvl="0" eaLnBrk="1" hangingPunct="1">
              <a:buAutoNum type="arabicPeriod" startAt="5"/>
              <a:defRPr/>
            </a:pPr>
            <a:r>
              <a:rPr lang="en-US" sz="1270" b="1" dirty="0" smtClean="0">
                <a:solidFill>
                  <a:srgbClr val="2D2DB9">
                    <a:lumMod val="50000"/>
                  </a:srgbClr>
                </a:solidFill>
              </a:rPr>
              <a:t>The </a:t>
            </a:r>
            <a:r>
              <a:rPr lang="en-US" sz="1270" b="1" dirty="0">
                <a:solidFill>
                  <a:srgbClr val="2D2DB9">
                    <a:lumMod val="50000"/>
                  </a:srgbClr>
                </a:solidFill>
              </a:rPr>
              <a:t>2021/2022 budget continues the increased funding in the Information Technology (IT) budget. This increased level of funding is directly related to enhancing the security and improving the City’s computer systems in an effort to reduce the risks for future ransomware or related attacks. The </a:t>
            </a:r>
            <a:r>
              <a:rPr lang="en-US" sz="1270" b="1" dirty="0" smtClean="0">
                <a:solidFill>
                  <a:srgbClr val="2D2DB9">
                    <a:lumMod val="50000"/>
                  </a:srgbClr>
                </a:solidFill>
              </a:rPr>
              <a:t>IT budget for 2021/2022 also includes a new  request </a:t>
            </a:r>
            <a:r>
              <a:rPr lang="en-US" sz="1270" b="1" dirty="0">
                <a:solidFill>
                  <a:srgbClr val="2D2DB9">
                    <a:lumMod val="50000"/>
                  </a:srgbClr>
                </a:solidFill>
              </a:rPr>
              <a:t>for $56,500 for SIEM with fully staffed MSSP (fully staffed outside security operations center with 24 x 7 x 365 monitoring). This is an annual cost </a:t>
            </a:r>
            <a:r>
              <a:rPr lang="en-US" sz="1270" b="1" dirty="0" smtClean="0">
                <a:solidFill>
                  <a:srgbClr val="2D2DB9">
                    <a:lumMod val="50000"/>
                  </a:srgbClr>
                </a:solidFill>
              </a:rPr>
              <a:t>that will greatly enhance the security of the City’s computer systems. </a:t>
            </a:r>
          </a:p>
          <a:p>
            <a:pPr lvl="0" eaLnBrk="1" hangingPunct="1">
              <a:buAutoNum type="arabicPeriod" startAt="6"/>
              <a:defRPr/>
            </a:pPr>
            <a:r>
              <a:rPr lang="en-US" sz="1270" b="1" dirty="0" smtClean="0">
                <a:solidFill>
                  <a:srgbClr val="2D2DB9">
                    <a:lumMod val="50000"/>
                  </a:srgbClr>
                </a:solidFill>
              </a:rPr>
              <a:t>The </a:t>
            </a:r>
            <a:r>
              <a:rPr lang="en-US" altLang="en-US" sz="1270" b="1" dirty="0" smtClean="0">
                <a:solidFill>
                  <a:srgbClr val="2D2DB9">
                    <a:lumMod val="50000"/>
                  </a:srgbClr>
                </a:solidFill>
              </a:rPr>
              <a:t>budget </a:t>
            </a:r>
            <a:r>
              <a:rPr lang="en-US" altLang="en-US" sz="1270" b="1" dirty="0">
                <a:solidFill>
                  <a:srgbClr val="2D2DB9">
                    <a:lumMod val="50000"/>
                  </a:srgbClr>
                </a:solidFill>
              </a:rPr>
              <a:t>is based on positioning the City to address economic challenges, </a:t>
            </a:r>
            <a:r>
              <a:rPr lang="en-US" altLang="en-US" sz="1270" b="1" dirty="0" smtClean="0">
                <a:solidFill>
                  <a:srgbClr val="2D2DB9">
                    <a:lumMod val="50000"/>
                  </a:srgbClr>
                </a:solidFill>
              </a:rPr>
              <a:t>maintaining </a:t>
            </a:r>
            <a:r>
              <a:rPr lang="en-US" altLang="en-US" sz="1270" b="1" dirty="0">
                <a:solidFill>
                  <a:srgbClr val="2D2DB9">
                    <a:lumMod val="50000"/>
                  </a:srgbClr>
                </a:solidFill>
              </a:rPr>
              <a:t>existing levels of the services to the community, and positioning the City to meet continuing or new challenges.  </a:t>
            </a:r>
            <a:endParaRPr lang="en-US" altLang="en-US" sz="1270" b="1" dirty="0" smtClean="0">
              <a:solidFill>
                <a:srgbClr val="2D2DB9">
                  <a:lumMod val="50000"/>
                </a:srgbClr>
              </a:solidFill>
            </a:endParaRPr>
          </a:p>
          <a:p>
            <a:pPr marL="0" lvl="0" indent="0" eaLnBrk="1" hangingPunct="1">
              <a:buNone/>
              <a:defRPr/>
            </a:pPr>
            <a:endParaRPr lang="en-US" altLang="en-US" sz="1300" b="1" dirty="0">
              <a:solidFill>
                <a:srgbClr val="2D2DB9">
                  <a:lumMod val="50000"/>
                </a:srgbClr>
              </a:solidFill>
            </a:endParaRPr>
          </a:p>
          <a:p>
            <a:endParaRPr lang="en-US" dirty="0"/>
          </a:p>
        </p:txBody>
      </p:sp>
      <p:sp>
        <p:nvSpPr>
          <p:cNvPr id="4" name="Rectangle 2"/>
          <p:cNvSpPr>
            <a:spLocks noGrp="1" noChangeArrowheads="1"/>
          </p:cNvSpPr>
          <p:nvPr>
            <p:ph type="title"/>
          </p:nvPr>
        </p:nvSpPr>
        <p:spPr>
          <a:solidFill>
            <a:schemeClr val="hlink"/>
          </a:solidFill>
          <a:ln>
            <a:solidFill>
              <a:schemeClr val="tx1"/>
            </a:solidFill>
            <a:miter lim="800000"/>
            <a:headEnd/>
            <a:tailEnd/>
          </a:ln>
        </p:spPr>
        <p:txBody>
          <a:bodyPr/>
          <a:lstStyle/>
          <a:p>
            <a:pPr eaLnBrk="1" hangingPunct="1"/>
            <a:r>
              <a:rPr lang="en-US" altLang="en-US" sz="2800" b="1" dirty="0" smtClean="0">
                <a:solidFill>
                  <a:srgbClr val="002060"/>
                </a:solidFill>
              </a:rPr>
              <a:t>General Fund Budget – </a:t>
            </a:r>
            <a:br>
              <a:rPr lang="en-US" altLang="en-US" sz="2800" b="1" dirty="0" smtClean="0">
                <a:solidFill>
                  <a:srgbClr val="002060"/>
                </a:solidFill>
              </a:rPr>
            </a:br>
            <a:r>
              <a:rPr lang="en-US" altLang="en-US" sz="2800" b="1" dirty="0" smtClean="0">
                <a:solidFill>
                  <a:srgbClr val="002060"/>
                </a:solidFill>
              </a:rPr>
              <a:t>Key Items </a:t>
            </a:r>
          </a:p>
        </p:txBody>
      </p:sp>
    </p:spTree>
    <p:extLst>
      <p:ext uri="{BB962C8B-B14F-4D97-AF65-F5344CB8AC3E}">
        <p14:creationId xmlns:p14="http://schemas.microsoft.com/office/powerpoint/2010/main" val="16149501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658368" y="1905000"/>
            <a:ext cx="7772400" cy="4114800"/>
          </a:xfrm>
        </p:spPr>
        <p:txBody>
          <a:bodyPr/>
          <a:lstStyle/>
          <a:p>
            <a:pPr eaLnBrk="1" hangingPunct="1">
              <a:buFontTx/>
              <a:buAutoNum type="arabicPeriod" startAt="11"/>
              <a:defRPr/>
            </a:pPr>
            <a:endParaRPr lang="en-US" sz="1270" b="1" dirty="0" smtClean="0">
              <a:solidFill>
                <a:srgbClr val="002060"/>
              </a:solidFill>
            </a:endParaRPr>
          </a:p>
          <a:p>
            <a:pPr marL="228600" indent="-228600" eaLnBrk="1" hangingPunct="1">
              <a:buAutoNum type="arabicPeriod" startAt="7"/>
              <a:defRPr/>
            </a:pPr>
            <a:r>
              <a:rPr lang="en-US" altLang="en-US" sz="1270" b="1" dirty="0" smtClean="0">
                <a:solidFill>
                  <a:srgbClr val="002060"/>
                </a:solidFill>
              </a:rPr>
              <a:t>The 2021/2022 </a:t>
            </a:r>
            <a:r>
              <a:rPr lang="en-US" sz="1270" b="1" dirty="0" smtClean="0">
                <a:solidFill>
                  <a:srgbClr val="002060"/>
                </a:solidFill>
              </a:rPr>
              <a:t>General Fund budget </a:t>
            </a:r>
            <a:r>
              <a:rPr lang="en-US" sz="1270" b="1" dirty="0">
                <a:solidFill>
                  <a:srgbClr val="002060"/>
                </a:solidFill>
              </a:rPr>
              <a:t>is </a:t>
            </a:r>
            <a:r>
              <a:rPr lang="en-US" sz="1270" b="1" u="sng" dirty="0" smtClean="0">
                <a:solidFill>
                  <a:srgbClr val="002060"/>
                </a:solidFill>
              </a:rPr>
              <a:t>truly balanced </a:t>
            </a:r>
            <a:r>
              <a:rPr lang="en-US" sz="1270" b="1" dirty="0" smtClean="0">
                <a:solidFill>
                  <a:srgbClr val="002060"/>
                </a:solidFill>
              </a:rPr>
              <a:t>with revenues exceeding expenditures by $12,789. The budget also provides for a </a:t>
            </a:r>
            <a:r>
              <a:rPr lang="en-US" sz="1270" b="1" dirty="0">
                <a:solidFill>
                  <a:srgbClr val="002060"/>
                </a:solidFill>
              </a:rPr>
              <a:t>balance between</a:t>
            </a:r>
            <a:r>
              <a:rPr lang="en-US" sz="1270" b="1" dirty="0" smtClean="0">
                <a:solidFill>
                  <a:srgbClr val="002060"/>
                </a:solidFill>
              </a:rPr>
              <a:t>:</a:t>
            </a:r>
          </a:p>
          <a:p>
            <a:pPr marL="0" indent="0" eaLnBrk="1" hangingPunct="1">
              <a:buNone/>
              <a:defRPr/>
            </a:pPr>
            <a:endParaRPr lang="en-US" sz="1270" b="1" dirty="0">
              <a:solidFill>
                <a:srgbClr val="002060"/>
              </a:solidFill>
            </a:endParaRPr>
          </a:p>
          <a:p>
            <a:pPr marL="609600" indent="-609600" eaLnBrk="1" hangingPunct="1">
              <a:buFontTx/>
              <a:buNone/>
            </a:pPr>
            <a:r>
              <a:rPr lang="en-US" sz="1270" b="1" dirty="0">
                <a:solidFill>
                  <a:srgbClr val="002060"/>
                </a:solidFill>
              </a:rPr>
              <a:t>		* The overall City property tax </a:t>
            </a:r>
            <a:r>
              <a:rPr lang="en-US" sz="1270" b="1" dirty="0" smtClean="0">
                <a:solidFill>
                  <a:srgbClr val="002060"/>
                </a:solidFill>
              </a:rPr>
              <a:t>rate</a:t>
            </a:r>
          </a:p>
          <a:p>
            <a:pPr marL="609600" indent="-609600" eaLnBrk="1" hangingPunct="1">
              <a:buFontTx/>
              <a:buNone/>
            </a:pPr>
            <a:r>
              <a:rPr lang="en-US" sz="1270" b="1" dirty="0">
                <a:solidFill>
                  <a:srgbClr val="002060"/>
                </a:solidFill>
              </a:rPr>
              <a:t>	</a:t>
            </a:r>
            <a:r>
              <a:rPr lang="en-US" sz="1270" b="1" dirty="0" smtClean="0">
                <a:solidFill>
                  <a:srgbClr val="002060"/>
                </a:solidFill>
              </a:rPr>
              <a:t>	* Addressing revenue shortfalls due to the COVID-19 pandemic</a:t>
            </a:r>
            <a:endParaRPr lang="en-US" sz="1270" b="1" dirty="0">
              <a:solidFill>
                <a:srgbClr val="002060"/>
              </a:solidFill>
            </a:endParaRPr>
          </a:p>
          <a:p>
            <a:pPr marL="609600" indent="-609600" eaLnBrk="1" hangingPunct="1">
              <a:buFontTx/>
              <a:buNone/>
            </a:pPr>
            <a:r>
              <a:rPr lang="en-US" sz="1270" b="1" dirty="0">
                <a:solidFill>
                  <a:srgbClr val="002060"/>
                </a:solidFill>
              </a:rPr>
              <a:t>		* Maintaining a sufficient level of General Fund balance - the budget is based on</a:t>
            </a:r>
          </a:p>
          <a:p>
            <a:pPr marL="609600" indent="-609600" eaLnBrk="1" hangingPunct="1">
              <a:buFontTx/>
              <a:buNone/>
            </a:pPr>
            <a:r>
              <a:rPr lang="en-US" sz="1270" b="1" dirty="0">
                <a:solidFill>
                  <a:srgbClr val="002060"/>
                </a:solidFill>
              </a:rPr>
              <a:t>	   	   maintaining a fund balance which more than meets the minimum of 16.7% of </a:t>
            </a:r>
          </a:p>
          <a:p>
            <a:pPr marL="609600" indent="-609600" eaLnBrk="1" hangingPunct="1">
              <a:buFontTx/>
              <a:buNone/>
            </a:pPr>
            <a:r>
              <a:rPr lang="en-US" sz="1270" b="1" dirty="0">
                <a:solidFill>
                  <a:srgbClr val="002060"/>
                </a:solidFill>
              </a:rPr>
              <a:t>		   expenditures per the General Fund Balance Policy 	</a:t>
            </a:r>
          </a:p>
          <a:p>
            <a:pPr marL="609600" indent="-609600" eaLnBrk="1" hangingPunct="1">
              <a:buFontTx/>
              <a:buNone/>
            </a:pPr>
            <a:r>
              <a:rPr lang="en-US" sz="1270" b="1" dirty="0">
                <a:solidFill>
                  <a:srgbClr val="002060"/>
                </a:solidFill>
              </a:rPr>
              <a:t>	   	* Providing departments with the resources and equipment needed to perform </a:t>
            </a:r>
            <a:endParaRPr lang="en-US" sz="1270" b="1" dirty="0" smtClean="0">
              <a:solidFill>
                <a:srgbClr val="002060"/>
              </a:solidFill>
            </a:endParaRPr>
          </a:p>
          <a:p>
            <a:pPr marL="609600" indent="-609600" eaLnBrk="1" hangingPunct="1">
              <a:buFontTx/>
              <a:buNone/>
            </a:pPr>
            <a:r>
              <a:rPr lang="en-US" sz="1270" b="1" dirty="0">
                <a:solidFill>
                  <a:srgbClr val="002060"/>
                </a:solidFill>
              </a:rPr>
              <a:t> 	  </a:t>
            </a:r>
            <a:r>
              <a:rPr lang="en-US" sz="1270" b="1" dirty="0" smtClean="0">
                <a:solidFill>
                  <a:srgbClr val="002060"/>
                </a:solidFill>
              </a:rPr>
              <a:t>        their </a:t>
            </a:r>
            <a:r>
              <a:rPr lang="en-US" sz="1270" b="1" dirty="0">
                <a:solidFill>
                  <a:srgbClr val="002060"/>
                </a:solidFill>
              </a:rPr>
              <a:t>department functions </a:t>
            </a:r>
            <a:r>
              <a:rPr lang="en-US" sz="1270" b="1" dirty="0" smtClean="0">
                <a:solidFill>
                  <a:srgbClr val="002060"/>
                </a:solidFill>
              </a:rPr>
              <a:t>efficiently</a:t>
            </a:r>
            <a:endParaRPr lang="en-US" sz="1270" b="1" dirty="0">
              <a:solidFill>
                <a:srgbClr val="002060"/>
              </a:solidFill>
            </a:endParaRPr>
          </a:p>
          <a:p>
            <a:pPr eaLnBrk="1" hangingPunct="1">
              <a:buFontTx/>
              <a:buAutoNum type="arabicPeriod" startAt="11"/>
              <a:defRPr/>
            </a:pPr>
            <a:endParaRPr lang="en-US" sz="1450" b="1" dirty="0" smtClean="0">
              <a:solidFill>
                <a:srgbClr val="002060"/>
              </a:solidFill>
            </a:endParaRPr>
          </a:p>
          <a:p>
            <a:pPr eaLnBrk="1" hangingPunct="1">
              <a:lnSpc>
                <a:spcPct val="90000"/>
              </a:lnSpc>
              <a:buClr>
                <a:schemeClr val="accent2"/>
              </a:buClr>
              <a:buFontTx/>
              <a:buNone/>
              <a:defRPr/>
            </a:pPr>
            <a:endParaRPr lang="en-US" sz="1400" b="1" dirty="0" smtClean="0">
              <a:solidFill>
                <a:srgbClr val="002060"/>
              </a:solidFill>
            </a:endParaRPr>
          </a:p>
          <a:p>
            <a:pPr eaLnBrk="1" hangingPunct="1">
              <a:lnSpc>
                <a:spcPct val="90000"/>
              </a:lnSpc>
              <a:buClr>
                <a:schemeClr val="accent2"/>
              </a:buClr>
              <a:buFontTx/>
              <a:buNone/>
              <a:defRPr/>
            </a:pPr>
            <a:endParaRPr lang="en-US" sz="1400" b="1" dirty="0" smtClean="0">
              <a:solidFill>
                <a:srgbClr val="002060"/>
              </a:solidFill>
            </a:endParaRPr>
          </a:p>
          <a:p>
            <a:pPr eaLnBrk="1" hangingPunct="1">
              <a:lnSpc>
                <a:spcPct val="90000"/>
              </a:lnSpc>
              <a:buClr>
                <a:schemeClr val="accent2"/>
              </a:buClr>
              <a:buFontTx/>
              <a:buNone/>
              <a:defRPr/>
            </a:pPr>
            <a:endParaRPr lang="en-US" sz="1400" b="1" dirty="0" smtClean="0">
              <a:solidFill>
                <a:srgbClr val="002060"/>
              </a:solidFill>
            </a:endParaRPr>
          </a:p>
          <a:p>
            <a:pPr eaLnBrk="1" hangingPunct="1">
              <a:lnSpc>
                <a:spcPct val="90000"/>
              </a:lnSpc>
              <a:buClr>
                <a:schemeClr val="accent2"/>
              </a:buClr>
              <a:buFontTx/>
              <a:buNone/>
              <a:defRPr/>
            </a:pPr>
            <a:r>
              <a:rPr lang="en-US" sz="1400" b="1" dirty="0" smtClean="0">
                <a:solidFill>
                  <a:srgbClr val="002060"/>
                </a:solidFill>
              </a:rPr>
              <a:t>	</a:t>
            </a:r>
          </a:p>
          <a:p>
            <a:pPr>
              <a:buFontTx/>
              <a:buNone/>
              <a:defRPr/>
            </a:pPr>
            <a:endParaRPr lang="en-US" sz="1400" dirty="0" smtClean="0"/>
          </a:p>
        </p:txBody>
      </p:sp>
      <p:sp>
        <p:nvSpPr>
          <p:cNvPr id="4" name="Rectangle 2"/>
          <p:cNvSpPr>
            <a:spLocks noGrp="1" noChangeArrowheads="1"/>
          </p:cNvSpPr>
          <p:nvPr>
            <p:ph type="title"/>
          </p:nvPr>
        </p:nvSpPr>
        <p:spPr>
          <a:solidFill>
            <a:schemeClr val="hlink"/>
          </a:solidFill>
          <a:ln>
            <a:solidFill>
              <a:schemeClr val="tx1"/>
            </a:solidFill>
          </a:ln>
        </p:spPr>
        <p:txBody>
          <a:bodyPr/>
          <a:lstStyle/>
          <a:p>
            <a:pPr eaLnBrk="1" hangingPunct="1">
              <a:defRPr/>
            </a:pPr>
            <a:r>
              <a:rPr lang="en-US" altLang="en-US" sz="2800" b="1" dirty="0" smtClean="0">
                <a:solidFill>
                  <a:srgbClr val="002060"/>
                </a:solidFill>
              </a:rPr>
              <a:t>General </a:t>
            </a:r>
            <a:r>
              <a:rPr lang="en-US" altLang="en-US" sz="2800" b="1" dirty="0">
                <a:solidFill>
                  <a:srgbClr val="002060"/>
                </a:solidFill>
              </a:rPr>
              <a:t>Fund Budget </a:t>
            </a:r>
            <a:r>
              <a:rPr lang="en-US" altLang="en-US" sz="2800" b="1" dirty="0" smtClean="0">
                <a:solidFill>
                  <a:srgbClr val="002060"/>
                </a:solidFill>
              </a:rPr>
              <a:t>– </a:t>
            </a:r>
            <a:br>
              <a:rPr lang="en-US" altLang="en-US" sz="2800" b="1" dirty="0" smtClean="0">
                <a:solidFill>
                  <a:srgbClr val="002060"/>
                </a:solidFill>
              </a:rPr>
            </a:br>
            <a:r>
              <a:rPr lang="en-US" altLang="en-US" sz="2800" b="1" dirty="0" smtClean="0">
                <a:solidFill>
                  <a:srgbClr val="002060"/>
                </a:solidFill>
              </a:rPr>
              <a:t>Key Items (Cont.)</a:t>
            </a:r>
            <a:endParaRPr lang="en-US" sz="2800" b="1" dirty="0" smtClean="0">
              <a:solidFill>
                <a:schemeClr val="accent2">
                  <a:lumMod val="50000"/>
                </a:schemeClr>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p:txBody>
          <a:bodyPr/>
          <a:lstStyle/>
          <a:p>
            <a:pPr lvl="1" eaLnBrk="1" hangingPunct="1">
              <a:lnSpc>
                <a:spcPct val="90000"/>
              </a:lnSpc>
              <a:buFontTx/>
              <a:buChar char="•"/>
              <a:defRPr/>
            </a:pPr>
            <a:r>
              <a:rPr lang="en-US" sz="1700" b="1" dirty="0" smtClean="0">
                <a:solidFill>
                  <a:schemeClr val="accent2">
                    <a:lumMod val="50000"/>
                  </a:schemeClr>
                </a:solidFill>
              </a:rPr>
              <a:t>For the City’s Enterprise funds, rate increases are budgeted for: </a:t>
            </a:r>
          </a:p>
          <a:p>
            <a:pPr marL="457200" lvl="1" indent="0" eaLnBrk="1" hangingPunct="1">
              <a:lnSpc>
                <a:spcPct val="90000"/>
              </a:lnSpc>
              <a:buNone/>
              <a:defRPr/>
            </a:pPr>
            <a:r>
              <a:rPr lang="en-US" sz="1700" b="1" dirty="0">
                <a:solidFill>
                  <a:schemeClr val="accent2">
                    <a:lumMod val="50000"/>
                  </a:schemeClr>
                </a:solidFill>
              </a:rPr>
              <a:t>	</a:t>
            </a:r>
            <a:r>
              <a:rPr lang="en-US" sz="1700" b="1" dirty="0" smtClean="0">
                <a:solidFill>
                  <a:schemeClr val="accent2">
                    <a:lumMod val="50000"/>
                  </a:schemeClr>
                </a:solidFill>
              </a:rPr>
              <a:t>1.  Sewer – 3% increase per prior year rate study</a:t>
            </a:r>
          </a:p>
          <a:p>
            <a:pPr marL="457200" lvl="1" indent="0" eaLnBrk="1" hangingPunct="1">
              <a:lnSpc>
                <a:spcPct val="90000"/>
              </a:lnSpc>
              <a:buNone/>
              <a:defRPr/>
            </a:pPr>
            <a:r>
              <a:rPr lang="en-US" sz="1700" b="1" dirty="0" smtClean="0">
                <a:solidFill>
                  <a:schemeClr val="accent2">
                    <a:lumMod val="50000"/>
                  </a:schemeClr>
                </a:solidFill>
              </a:rPr>
              <a:t>	2.  Collection and Drainage – 2% increase per prior year rate study</a:t>
            </a:r>
          </a:p>
          <a:p>
            <a:pPr marL="457200" lvl="1" indent="0" eaLnBrk="1" hangingPunct="1">
              <a:lnSpc>
                <a:spcPct val="90000"/>
              </a:lnSpc>
              <a:buNone/>
              <a:defRPr/>
            </a:pPr>
            <a:r>
              <a:rPr lang="en-US" sz="1700" b="1" dirty="0">
                <a:solidFill>
                  <a:schemeClr val="accent2">
                    <a:lumMod val="50000"/>
                  </a:schemeClr>
                </a:solidFill>
              </a:rPr>
              <a:t>	</a:t>
            </a:r>
            <a:r>
              <a:rPr lang="en-US" sz="1700" b="1" dirty="0" smtClean="0">
                <a:solidFill>
                  <a:schemeClr val="accent2">
                    <a:lumMod val="50000"/>
                  </a:schemeClr>
                </a:solidFill>
              </a:rPr>
              <a:t>3.  Golf course - daily green fees were increased by $1.00 per round for 	     the 2021 golf season. No increases are budgeted for season passes or    	     golf cart rentals. </a:t>
            </a:r>
          </a:p>
          <a:p>
            <a:pPr lvl="1" eaLnBrk="1" hangingPunct="1">
              <a:lnSpc>
                <a:spcPct val="90000"/>
              </a:lnSpc>
              <a:buFontTx/>
              <a:buChar char="•"/>
              <a:defRPr/>
            </a:pPr>
            <a:r>
              <a:rPr lang="en-US" sz="1700" b="1" dirty="0" smtClean="0">
                <a:solidFill>
                  <a:schemeClr val="accent2">
                    <a:lumMod val="50000"/>
                  </a:schemeClr>
                </a:solidFill>
              </a:rPr>
              <a:t>Fees are </a:t>
            </a:r>
            <a:r>
              <a:rPr lang="en-US" sz="1700" b="1" u="sng" dirty="0" smtClean="0">
                <a:solidFill>
                  <a:schemeClr val="accent2">
                    <a:lumMod val="50000"/>
                  </a:schemeClr>
                </a:solidFill>
              </a:rPr>
              <a:t>not</a:t>
            </a:r>
            <a:r>
              <a:rPr lang="en-US" sz="1700" b="1" dirty="0" smtClean="0">
                <a:solidFill>
                  <a:schemeClr val="accent2">
                    <a:lumMod val="50000"/>
                  </a:schemeClr>
                </a:solidFill>
              </a:rPr>
              <a:t> budgeted to increase in the other enterprise funds including the transfer station, landfill, refuse collection, ambulance, transit, and parking. </a:t>
            </a:r>
          </a:p>
          <a:p>
            <a:pPr lvl="1" eaLnBrk="1" hangingPunct="1">
              <a:lnSpc>
                <a:spcPct val="90000"/>
              </a:lnSpc>
              <a:buFontTx/>
              <a:buChar char="•"/>
              <a:defRPr/>
            </a:pPr>
            <a:r>
              <a:rPr lang="en-US" sz="1700" b="1" dirty="0" smtClean="0">
                <a:solidFill>
                  <a:schemeClr val="accent2">
                    <a:lumMod val="50000"/>
                  </a:schemeClr>
                </a:solidFill>
              </a:rPr>
              <a:t>Enterprise fund operating budgets all have positive fund balances at the end of the 2021/2022 fiscal year. </a:t>
            </a:r>
            <a:endParaRPr lang="en-US" sz="1700" dirty="0" smtClean="0"/>
          </a:p>
        </p:txBody>
      </p:sp>
      <p:sp>
        <p:nvSpPr>
          <p:cNvPr id="10243" name="Rectangle 2"/>
          <p:cNvSpPr>
            <a:spLocks noGrp="1" noChangeArrowheads="1"/>
          </p:cNvSpPr>
          <p:nvPr>
            <p:ph type="title"/>
          </p:nvPr>
        </p:nvSpPr>
        <p:spPr>
          <a:solidFill>
            <a:schemeClr val="hlink"/>
          </a:solidFill>
          <a:ln>
            <a:solidFill>
              <a:schemeClr val="tx1"/>
            </a:solidFill>
          </a:ln>
        </p:spPr>
        <p:txBody>
          <a:bodyPr/>
          <a:lstStyle/>
          <a:p>
            <a:pPr eaLnBrk="1" hangingPunct="1">
              <a:defRPr/>
            </a:pPr>
            <a:r>
              <a:rPr lang="en-US" sz="4000" b="1" dirty="0" smtClean="0">
                <a:solidFill>
                  <a:schemeClr val="accent2">
                    <a:lumMod val="50000"/>
                  </a:schemeClr>
                </a:solidFill>
              </a:rPr>
              <a:t>Enterprise Funds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solidFill>
            <a:schemeClr val="hlink"/>
          </a:solidFill>
          <a:ln>
            <a:solidFill>
              <a:schemeClr val="tx1"/>
            </a:solidFill>
          </a:ln>
        </p:spPr>
        <p:txBody>
          <a:bodyPr/>
          <a:lstStyle/>
          <a:p>
            <a:pPr eaLnBrk="1" hangingPunct="1">
              <a:defRPr/>
            </a:pPr>
            <a:r>
              <a:rPr lang="en-US" sz="4000" b="1" dirty="0" smtClean="0">
                <a:solidFill>
                  <a:schemeClr val="accent2">
                    <a:lumMod val="50000"/>
                  </a:schemeClr>
                </a:solidFill>
              </a:rPr>
              <a:t>Capital Projects Summary</a:t>
            </a:r>
          </a:p>
        </p:txBody>
      </p:sp>
      <p:sp>
        <p:nvSpPr>
          <p:cNvPr id="9219" name="Rectangle 3"/>
          <p:cNvSpPr>
            <a:spLocks noGrp="1" noChangeArrowheads="1"/>
          </p:cNvSpPr>
          <p:nvPr>
            <p:ph type="body" idx="1"/>
          </p:nvPr>
        </p:nvSpPr>
        <p:spPr/>
        <p:txBody>
          <a:bodyPr/>
          <a:lstStyle/>
          <a:p>
            <a:pPr eaLnBrk="1" hangingPunct="1">
              <a:lnSpc>
                <a:spcPct val="80000"/>
              </a:lnSpc>
              <a:buFontTx/>
              <a:buNone/>
              <a:defRPr/>
            </a:pPr>
            <a:r>
              <a:rPr lang="en-US" sz="1140" b="1" dirty="0" smtClean="0">
                <a:solidFill>
                  <a:schemeClr val="accent2">
                    <a:lumMod val="50000"/>
                  </a:schemeClr>
                </a:solidFill>
              </a:rPr>
              <a:t>In addition to the operating budget, the 2021/2022 budget includes a total of $17,919,400 for capital projects including:</a:t>
            </a:r>
          </a:p>
          <a:p>
            <a:pPr eaLnBrk="1" hangingPunct="1">
              <a:lnSpc>
                <a:spcPct val="80000"/>
              </a:lnSpc>
              <a:buFontTx/>
              <a:buNone/>
              <a:defRPr/>
            </a:pPr>
            <a:r>
              <a:rPr lang="en-US" sz="1140" b="1" u="sng" dirty="0" smtClean="0">
                <a:solidFill>
                  <a:schemeClr val="accent2">
                    <a:lumMod val="50000"/>
                  </a:schemeClr>
                </a:solidFill>
              </a:rPr>
              <a:t>Street-Related Projects</a:t>
            </a:r>
          </a:p>
          <a:p>
            <a:pPr eaLnBrk="1" hangingPunct="1">
              <a:lnSpc>
                <a:spcPct val="80000"/>
              </a:lnSpc>
              <a:buFontTx/>
              <a:buAutoNum type="arabicPeriod"/>
              <a:defRPr/>
            </a:pPr>
            <a:r>
              <a:rPr lang="en-US" sz="1140" b="1" dirty="0" smtClean="0">
                <a:solidFill>
                  <a:schemeClr val="accent2">
                    <a:lumMod val="50000"/>
                  </a:schemeClr>
                </a:solidFill>
              </a:rPr>
              <a:t> $6,371,000 for the Grandview Avenue Corridor project.  </a:t>
            </a:r>
          </a:p>
          <a:p>
            <a:pPr eaLnBrk="1" hangingPunct="1">
              <a:lnSpc>
                <a:spcPct val="80000"/>
              </a:lnSpc>
              <a:buFontTx/>
              <a:buAutoNum type="arabicPeriod"/>
              <a:defRPr/>
            </a:pPr>
            <a:r>
              <a:rPr lang="en-US" sz="1140" b="1" dirty="0" smtClean="0">
                <a:solidFill>
                  <a:schemeClr val="accent2">
                    <a:lumMod val="50000"/>
                  </a:schemeClr>
                </a:solidFill>
              </a:rPr>
              <a:t> $1,007,500 for Ongoing Pavement Management projects.</a:t>
            </a:r>
          </a:p>
          <a:p>
            <a:pPr eaLnBrk="1" hangingPunct="1">
              <a:lnSpc>
                <a:spcPct val="80000"/>
              </a:lnSpc>
              <a:buFontTx/>
              <a:buAutoNum type="arabicPeriod"/>
              <a:defRPr/>
            </a:pPr>
            <a:r>
              <a:rPr lang="en-US" sz="1140" b="1" dirty="0" smtClean="0">
                <a:solidFill>
                  <a:schemeClr val="accent2">
                    <a:lumMod val="50000"/>
                  </a:schemeClr>
                </a:solidFill>
              </a:rPr>
              <a:t> $160,000 for the new sidewalk program.</a:t>
            </a:r>
          </a:p>
          <a:p>
            <a:pPr eaLnBrk="1" hangingPunct="1">
              <a:lnSpc>
                <a:spcPct val="80000"/>
              </a:lnSpc>
              <a:buFontTx/>
              <a:buAutoNum type="arabicPeriod"/>
              <a:defRPr/>
            </a:pPr>
            <a:r>
              <a:rPr lang="en-US" sz="1140" b="1" dirty="0" smtClean="0">
                <a:solidFill>
                  <a:schemeClr val="accent2">
                    <a:lumMod val="50000"/>
                  </a:schemeClr>
                </a:solidFill>
              </a:rPr>
              <a:t> $</a:t>
            </a:r>
            <a:r>
              <a:rPr lang="en-US" sz="1140" b="1" dirty="0">
                <a:solidFill>
                  <a:schemeClr val="accent2">
                    <a:lumMod val="50000"/>
                  </a:schemeClr>
                </a:solidFill>
              </a:rPr>
              <a:t>967,500 to complete the Downtown Streetscape project</a:t>
            </a:r>
            <a:r>
              <a:rPr lang="en-US" sz="1140" b="1" dirty="0" smtClean="0">
                <a:solidFill>
                  <a:schemeClr val="accent2">
                    <a:lumMod val="50000"/>
                  </a:schemeClr>
                </a:solidFill>
              </a:rPr>
              <a:t>.</a:t>
            </a:r>
          </a:p>
          <a:p>
            <a:pPr marL="0" indent="0" eaLnBrk="1" hangingPunct="1">
              <a:lnSpc>
                <a:spcPct val="80000"/>
              </a:lnSpc>
              <a:buNone/>
              <a:defRPr/>
            </a:pPr>
            <a:r>
              <a:rPr lang="en-US" sz="1140" b="1" u="sng" dirty="0" smtClean="0">
                <a:solidFill>
                  <a:schemeClr val="accent2">
                    <a:lumMod val="50000"/>
                  </a:schemeClr>
                </a:solidFill>
              </a:rPr>
              <a:t>Parks and Community Amenities</a:t>
            </a:r>
          </a:p>
          <a:p>
            <a:pPr marL="0" indent="0" eaLnBrk="1" hangingPunct="1">
              <a:lnSpc>
                <a:spcPct val="80000"/>
              </a:lnSpc>
              <a:buNone/>
              <a:defRPr/>
            </a:pPr>
            <a:r>
              <a:rPr lang="en-US" sz="1140" b="1" dirty="0" smtClean="0">
                <a:solidFill>
                  <a:schemeClr val="accent2">
                    <a:lumMod val="50000"/>
                  </a:schemeClr>
                </a:solidFill>
              </a:rPr>
              <a:t>5.       $233,200 for Park Improvements including the Soccer Fields 1-6 Irrigation System and Playground improvements. </a:t>
            </a:r>
          </a:p>
          <a:p>
            <a:pPr marL="0" indent="0" eaLnBrk="1" hangingPunct="1">
              <a:lnSpc>
                <a:spcPct val="80000"/>
              </a:lnSpc>
              <a:buNone/>
              <a:defRPr/>
            </a:pPr>
            <a:r>
              <a:rPr lang="en-US" sz="1140" b="1" dirty="0" smtClean="0">
                <a:solidFill>
                  <a:schemeClr val="accent2">
                    <a:lumMod val="50000"/>
                  </a:schemeClr>
                </a:solidFill>
              </a:rPr>
              <a:t>6.       $1,800,000 </a:t>
            </a:r>
            <a:r>
              <a:rPr lang="en-US" sz="1140" b="1" dirty="0">
                <a:solidFill>
                  <a:schemeClr val="accent2">
                    <a:lumMod val="50000"/>
                  </a:schemeClr>
                </a:solidFill>
              </a:rPr>
              <a:t>for </a:t>
            </a:r>
            <a:r>
              <a:rPr lang="en-US" sz="1140" b="1" dirty="0" err="1">
                <a:solidFill>
                  <a:schemeClr val="accent2">
                    <a:lumMod val="50000"/>
                  </a:schemeClr>
                </a:solidFill>
              </a:rPr>
              <a:t>Southend</a:t>
            </a:r>
            <a:r>
              <a:rPr lang="en-US" sz="1140" b="1" dirty="0">
                <a:solidFill>
                  <a:schemeClr val="accent2">
                    <a:lumMod val="50000"/>
                  </a:schemeClr>
                </a:solidFill>
              </a:rPr>
              <a:t> Improvement projects (GPC Settlement projects</a:t>
            </a:r>
            <a:r>
              <a:rPr lang="en-US" sz="1140" b="1" dirty="0" smtClean="0">
                <a:solidFill>
                  <a:schemeClr val="accent2">
                    <a:lumMod val="50000"/>
                  </a:schemeClr>
                </a:solidFill>
              </a:rPr>
              <a:t>)</a:t>
            </a:r>
          </a:p>
          <a:p>
            <a:pPr marL="0" indent="0" eaLnBrk="1" hangingPunct="1">
              <a:lnSpc>
                <a:spcPct val="80000"/>
              </a:lnSpc>
              <a:buNone/>
              <a:defRPr/>
            </a:pPr>
            <a:r>
              <a:rPr lang="en-US" sz="1140" b="1" u="sng" dirty="0" smtClean="0">
                <a:solidFill>
                  <a:schemeClr val="accent2">
                    <a:lumMod val="50000"/>
                  </a:schemeClr>
                </a:solidFill>
              </a:rPr>
              <a:t>Sewer</a:t>
            </a:r>
          </a:p>
          <a:p>
            <a:pPr marL="0" indent="0" eaLnBrk="1" hangingPunct="1">
              <a:lnSpc>
                <a:spcPct val="80000"/>
              </a:lnSpc>
              <a:buNone/>
              <a:defRPr/>
            </a:pPr>
            <a:r>
              <a:rPr lang="en-US" sz="1140" b="1" dirty="0" smtClean="0">
                <a:solidFill>
                  <a:schemeClr val="accent2">
                    <a:lumMod val="50000"/>
                  </a:schemeClr>
                </a:solidFill>
              </a:rPr>
              <a:t>7.        $3,970,000 </a:t>
            </a:r>
            <a:r>
              <a:rPr lang="en-US" sz="1140" b="1" dirty="0">
                <a:solidFill>
                  <a:schemeClr val="accent2">
                    <a:lumMod val="50000"/>
                  </a:schemeClr>
                </a:solidFill>
              </a:rPr>
              <a:t>for the West Hill Sewer project.</a:t>
            </a:r>
          </a:p>
          <a:p>
            <a:pPr marL="0" indent="0" eaLnBrk="1" hangingPunct="1">
              <a:lnSpc>
                <a:spcPct val="80000"/>
              </a:lnSpc>
              <a:buNone/>
              <a:defRPr/>
            </a:pPr>
            <a:r>
              <a:rPr lang="en-US" sz="1140" b="1" u="sng" dirty="0" smtClean="0">
                <a:solidFill>
                  <a:schemeClr val="accent2">
                    <a:lumMod val="50000"/>
                  </a:schemeClr>
                </a:solidFill>
              </a:rPr>
              <a:t>Public Safety</a:t>
            </a:r>
          </a:p>
          <a:p>
            <a:pPr marL="0" indent="0" eaLnBrk="1" hangingPunct="1">
              <a:lnSpc>
                <a:spcPct val="80000"/>
              </a:lnSpc>
              <a:buNone/>
              <a:defRPr/>
            </a:pPr>
            <a:r>
              <a:rPr lang="en-US" sz="1140" b="1" dirty="0" smtClean="0">
                <a:solidFill>
                  <a:schemeClr val="accent2">
                    <a:lumMod val="50000"/>
                  </a:schemeClr>
                </a:solidFill>
              </a:rPr>
              <a:t>8.        $660,000 for a new Fire Engine</a:t>
            </a:r>
          </a:p>
          <a:p>
            <a:pPr marL="0" indent="0" eaLnBrk="1" hangingPunct="1">
              <a:lnSpc>
                <a:spcPct val="80000"/>
              </a:lnSpc>
              <a:buNone/>
              <a:defRPr/>
            </a:pPr>
            <a:r>
              <a:rPr lang="en-US" sz="1140" b="1" dirty="0" smtClean="0">
                <a:solidFill>
                  <a:schemeClr val="accent2">
                    <a:lumMod val="50000"/>
                  </a:schemeClr>
                </a:solidFill>
              </a:rPr>
              <a:t>9.        $210,000 for a new Ambulance</a:t>
            </a:r>
          </a:p>
          <a:p>
            <a:pPr marL="0" indent="0" eaLnBrk="1" hangingPunct="1">
              <a:lnSpc>
                <a:spcPct val="80000"/>
              </a:lnSpc>
              <a:buNone/>
              <a:defRPr/>
            </a:pPr>
            <a:r>
              <a:rPr lang="en-US" sz="1140" b="1" dirty="0" smtClean="0">
                <a:solidFill>
                  <a:schemeClr val="accent2">
                    <a:lumMod val="50000"/>
                  </a:schemeClr>
                </a:solidFill>
              </a:rPr>
              <a:t>10.      $182,600 </a:t>
            </a:r>
            <a:r>
              <a:rPr lang="en-US" sz="1140" b="1" dirty="0">
                <a:solidFill>
                  <a:schemeClr val="accent2">
                    <a:lumMod val="50000"/>
                  </a:schemeClr>
                </a:solidFill>
              </a:rPr>
              <a:t>toward the engineering design for a proposed Fire Station  at the former IDOT maintenance building site.</a:t>
            </a:r>
          </a:p>
          <a:p>
            <a:pPr marL="0" indent="0" eaLnBrk="1" hangingPunct="1">
              <a:lnSpc>
                <a:spcPct val="80000"/>
              </a:lnSpc>
              <a:buNone/>
              <a:defRPr/>
            </a:pPr>
            <a:r>
              <a:rPr lang="en-US" sz="1140" b="1" dirty="0" smtClean="0">
                <a:solidFill>
                  <a:schemeClr val="accent2">
                    <a:lumMod val="50000"/>
                  </a:schemeClr>
                </a:solidFill>
              </a:rPr>
              <a:t>11.      An </a:t>
            </a:r>
            <a:r>
              <a:rPr lang="en-US" sz="1140" b="1" dirty="0">
                <a:solidFill>
                  <a:schemeClr val="accent2">
                    <a:lumMod val="50000"/>
                  </a:schemeClr>
                </a:solidFill>
              </a:rPr>
              <a:t>estimated $150,000 for construction of a new Police Range.  </a:t>
            </a:r>
          </a:p>
          <a:p>
            <a:pPr marL="0" indent="0" eaLnBrk="1" hangingPunct="1">
              <a:lnSpc>
                <a:spcPct val="80000"/>
              </a:lnSpc>
              <a:buNone/>
              <a:defRPr/>
            </a:pPr>
            <a:r>
              <a:rPr lang="en-US" sz="1140" b="1" u="sng" dirty="0" smtClean="0">
                <a:solidFill>
                  <a:schemeClr val="accent2">
                    <a:lumMod val="50000"/>
                  </a:schemeClr>
                </a:solidFill>
              </a:rPr>
              <a:t>Airport</a:t>
            </a:r>
          </a:p>
          <a:p>
            <a:pPr marL="0" indent="0" eaLnBrk="1" hangingPunct="1">
              <a:lnSpc>
                <a:spcPct val="80000"/>
              </a:lnSpc>
              <a:buNone/>
              <a:defRPr/>
            </a:pPr>
            <a:r>
              <a:rPr lang="en-US" sz="1140" b="1" dirty="0" smtClean="0">
                <a:solidFill>
                  <a:schemeClr val="accent2">
                    <a:lumMod val="50000"/>
                  </a:schemeClr>
                </a:solidFill>
              </a:rPr>
              <a:t>12.       $978,400 </a:t>
            </a:r>
            <a:r>
              <a:rPr lang="en-US" sz="1140" b="1" dirty="0">
                <a:solidFill>
                  <a:schemeClr val="accent2">
                    <a:lumMod val="50000"/>
                  </a:schemeClr>
                </a:solidFill>
              </a:rPr>
              <a:t>to complete the reconstruction of Airport Taxiway A. </a:t>
            </a:r>
          </a:p>
          <a:p>
            <a:pPr marL="0" indent="0" eaLnBrk="1" hangingPunct="1">
              <a:lnSpc>
                <a:spcPct val="80000"/>
              </a:lnSpc>
              <a:buNone/>
              <a:defRPr/>
            </a:pPr>
            <a:r>
              <a:rPr lang="en-US" sz="1140" b="1" u="sng" dirty="0" smtClean="0">
                <a:solidFill>
                  <a:schemeClr val="accent2">
                    <a:lumMod val="50000"/>
                  </a:schemeClr>
                </a:solidFill>
              </a:rPr>
              <a:t>Transfer Station</a:t>
            </a:r>
          </a:p>
          <a:p>
            <a:pPr marL="0" indent="0" eaLnBrk="1" hangingPunct="1">
              <a:lnSpc>
                <a:spcPct val="80000"/>
              </a:lnSpc>
              <a:buNone/>
              <a:defRPr/>
            </a:pPr>
            <a:r>
              <a:rPr lang="en-US" sz="1140" b="1" dirty="0" smtClean="0">
                <a:solidFill>
                  <a:schemeClr val="accent2">
                    <a:lumMod val="50000"/>
                  </a:schemeClr>
                </a:solidFill>
              </a:rPr>
              <a:t>13.       $650,000 </a:t>
            </a:r>
            <a:r>
              <a:rPr lang="en-US" sz="1140" b="1" dirty="0">
                <a:solidFill>
                  <a:schemeClr val="accent2">
                    <a:lumMod val="50000"/>
                  </a:schemeClr>
                </a:solidFill>
              </a:rPr>
              <a:t>for Transfer Station tipping floor improvements. </a:t>
            </a:r>
          </a:p>
          <a:p>
            <a:pPr marL="0" indent="0" eaLnBrk="1" hangingPunct="1">
              <a:lnSpc>
                <a:spcPct val="80000"/>
              </a:lnSpc>
              <a:buNone/>
              <a:defRPr/>
            </a:pPr>
            <a:r>
              <a:rPr lang="en-US" sz="1140" b="1" u="sng" dirty="0" smtClean="0">
                <a:solidFill>
                  <a:schemeClr val="accent2">
                    <a:lumMod val="50000"/>
                  </a:schemeClr>
                </a:solidFill>
              </a:rPr>
              <a:t>Building, Property, and Other Improvements</a:t>
            </a:r>
          </a:p>
          <a:p>
            <a:pPr marL="0" indent="0" eaLnBrk="1" hangingPunct="1">
              <a:lnSpc>
                <a:spcPct val="80000"/>
              </a:lnSpc>
              <a:buNone/>
              <a:defRPr/>
            </a:pPr>
            <a:r>
              <a:rPr lang="en-US" sz="1140" b="1" dirty="0" smtClean="0">
                <a:solidFill>
                  <a:schemeClr val="accent2">
                    <a:lumMod val="50000"/>
                  </a:schemeClr>
                </a:solidFill>
              </a:rPr>
              <a:t>14.       $307,200 for deferred maintenance projects for city buildings and facilities. </a:t>
            </a:r>
          </a:p>
          <a:p>
            <a:pPr marL="0" indent="0" eaLnBrk="1" hangingPunct="1">
              <a:lnSpc>
                <a:spcPct val="80000"/>
              </a:lnSpc>
              <a:buNone/>
              <a:defRPr/>
            </a:pPr>
            <a:r>
              <a:rPr lang="en-US" sz="1140" b="1" dirty="0" smtClean="0">
                <a:solidFill>
                  <a:schemeClr val="accent2">
                    <a:lumMod val="50000"/>
                  </a:schemeClr>
                </a:solidFill>
              </a:rPr>
              <a:t>15.       $131,300 for improvements to the former Kum and Go property. </a:t>
            </a:r>
          </a:p>
          <a:p>
            <a:pPr marL="0" indent="0" eaLnBrk="1" hangingPunct="1">
              <a:lnSpc>
                <a:spcPct val="80000"/>
              </a:lnSpc>
              <a:buNone/>
              <a:defRPr/>
            </a:pPr>
            <a:r>
              <a:rPr lang="en-US" sz="1140" b="1" dirty="0" smtClean="0">
                <a:solidFill>
                  <a:schemeClr val="accent2">
                    <a:lumMod val="50000"/>
                  </a:schemeClr>
                </a:solidFill>
              </a:rPr>
              <a:t>16.       A total of $140,700 for various other projects</a:t>
            </a:r>
          </a:p>
          <a:p>
            <a:pPr marL="0" indent="0" eaLnBrk="1" hangingPunct="1">
              <a:lnSpc>
                <a:spcPct val="80000"/>
              </a:lnSpc>
              <a:buNone/>
              <a:defRPr/>
            </a:pPr>
            <a:endParaRPr lang="en-US" sz="1140" b="1" dirty="0" smtClean="0">
              <a:solidFill>
                <a:schemeClr val="accent2">
                  <a:lumMod val="50000"/>
                </a:schemeClr>
              </a:solidFill>
            </a:endParaRPr>
          </a:p>
          <a:p>
            <a:pPr marL="0" indent="0" eaLnBrk="1" hangingPunct="1">
              <a:lnSpc>
                <a:spcPct val="80000"/>
              </a:lnSpc>
              <a:buNone/>
              <a:defRPr/>
            </a:pPr>
            <a:r>
              <a:rPr lang="en-US" sz="1140" b="1" dirty="0" smtClean="0">
                <a:solidFill>
                  <a:schemeClr val="accent2">
                    <a:lumMod val="50000"/>
                  </a:schemeClr>
                </a:solidFill>
              </a:rPr>
              <a:t>These projects will be funded from grants, local option sales tax, road use tax, available fund balances, and bond proceeds. </a:t>
            </a:r>
          </a:p>
          <a:p>
            <a:pPr marL="0" indent="0" eaLnBrk="1" hangingPunct="1">
              <a:lnSpc>
                <a:spcPct val="80000"/>
              </a:lnSpc>
              <a:buNone/>
              <a:defRPr/>
            </a:pPr>
            <a:endParaRPr lang="en-US" sz="1140" b="1" dirty="0" smtClean="0">
              <a:solidFill>
                <a:schemeClr val="accent2">
                  <a:lumMod val="50000"/>
                </a:schemeClr>
              </a:solidFill>
            </a:endParaRPr>
          </a:p>
          <a:p>
            <a:pPr eaLnBrk="1" hangingPunct="1">
              <a:lnSpc>
                <a:spcPct val="80000"/>
              </a:lnSpc>
              <a:buFontTx/>
              <a:buNone/>
              <a:defRPr/>
            </a:pPr>
            <a:endParaRPr lang="en-US" sz="1600" dirty="0" smtClean="0">
              <a:solidFill>
                <a:schemeClr val="accent2"/>
              </a:solidFill>
            </a:endParaRPr>
          </a:p>
          <a:p>
            <a:pPr eaLnBrk="1" hangingPunct="1">
              <a:lnSpc>
                <a:spcPct val="80000"/>
              </a:lnSpc>
              <a:buFontTx/>
              <a:buNone/>
              <a:defRPr/>
            </a:pPr>
            <a:endParaRPr lang="en-US" sz="1600" dirty="0" smtClean="0">
              <a:solidFill>
                <a:schemeClr val="accent2"/>
              </a:solidFill>
            </a:endParaRPr>
          </a:p>
          <a:p>
            <a:pPr eaLnBrk="1" hangingPunct="1">
              <a:lnSpc>
                <a:spcPct val="80000"/>
              </a:lnSpc>
              <a:buFontTx/>
              <a:buNone/>
              <a:defRPr/>
            </a:pPr>
            <a:endParaRPr lang="en-US" sz="1600" dirty="0" smtClean="0">
              <a:solidFill>
                <a:schemeClr val="accent2"/>
              </a:solidFill>
            </a:endParaRPr>
          </a:p>
          <a:p>
            <a:pPr eaLnBrk="1" hangingPunct="1">
              <a:lnSpc>
                <a:spcPct val="80000"/>
              </a:lnSpc>
              <a:defRPr/>
            </a:pPr>
            <a:endParaRPr lang="en-US" sz="1600" dirty="0" smtClean="0">
              <a:solidFill>
                <a:schemeClr val="accent2"/>
              </a:solidFill>
            </a:endParaRPr>
          </a:p>
          <a:p>
            <a:pPr eaLnBrk="1" hangingPunct="1">
              <a:lnSpc>
                <a:spcPct val="80000"/>
              </a:lnSpc>
              <a:defRPr/>
            </a:pPr>
            <a:endParaRPr lang="en-US" sz="1600" dirty="0" smtClean="0">
              <a:solidFill>
                <a:schemeClr val="accent2"/>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solidFill>
            <a:schemeClr val="accent2">
              <a:lumMod val="20000"/>
              <a:lumOff val="80000"/>
            </a:schemeClr>
          </a:solidFill>
          <a:ln>
            <a:solidFill>
              <a:schemeClr val="tx1"/>
            </a:solidFill>
          </a:ln>
        </p:spPr>
        <p:txBody>
          <a:bodyPr/>
          <a:lstStyle/>
          <a:p>
            <a:pPr eaLnBrk="1" hangingPunct="1">
              <a:defRPr/>
            </a:pPr>
            <a:r>
              <a:rPr lang="en-US" sz="4000" b="1" dirty="0" smtClean="0">
                <a:solidFill>
                  <a:schemeClr val="accent2">
                    <a:lumMod val="50000"/>
                  </a:schemeClr>
                </a:solidFill>
              </a:rPr>
              <a:t>Proposed 2021/2022 </a:t>
            </a:r>
            <a:br>
              <a:rPr lang="en-US" sz="4000" b="1" dirty="0" smtClean="0">
                <a:solidFill>
                  <a:schemeClr val="accent2">
                    <a:lumMod val="50000"/>
                  </a:schemeClr>
                </a:solidFill>
              </a:rPr>
            </a:br>
            <a:r>
              <a:rPr lang="en-US" sz="4000" b="1" dirty="0" smtClean="0">
                <a:solidFill>
                  <a:schemeClr val="accent2">
                    <a:lumMod val="50000"/>
                  </a:schemeClr>
                </a:solidFill>
              </a:rPr>
              <a:t>Budget Summary </a:t>
            </a:r>
          </a:p>
        </p:txBody>
      </p:sp>
      <p:sp>
        <p:nvSpPr>
          <p:cNvPr id="3075" name="Rectangle 3"/>
          <p:cNvSpPr>
            <a:spLocks noGrp="1" noChangeArrowheads="1"/>
          </p:cNvSpPr>
          <p:nvPr>
            <p:ph type="body" idx="1"/>
          </p:nvPr>
        </p:nvSpPr>
        <p:spPr/>
        <p:txBody>
          <a:bodyPr/>
          <a:lstStyle/>
          <a:p>
            <a:pPr lvl="1" eaLnBrk="1" hangingPunct="1">
              <a:lnSpc>
                <a:spcPct val="90000"/>
              </a:lnSpc>
              <a:buFontTx/>
              <a:buChar char="•"/>
              <a:defRPr/>
            </a:pPr>
            <a:endParaRPr lang="en-US" sz="1800" b="1" dirty="0" smtClean="0">
              <a:solidFill>
                <a:schemeClr val="accent2">
                  <a:lumMod val="50000"/>
                </a:schemeClr>
              </a:solidFill>
            </a:endParaRPr>
          </a:p>
          <a:p>
            <a:pPr lvl="1" eaLnBrk="1" hangingPunct="1">
              <a:lnSpc>
                <a:spcPct val="90000"/>
              </a:lnSpc>
              <a:buFontTx/>
              <a:buChar char="•"/>
              <a:defRPr/>
            </a:pPr>
            <a:r>
              <a:rPr lang="en-US" sz="1800" b="1" dirty="0" smtClean="0">
                <a:solidFill>
                  <a:schemeClr val="accent2">
                    <a:lumMod val="50000"/>
                  </a:schemeClr>
                </a:solidFill>
              </a:rPr>
              <a:t>The 2021/2022 budget includes:</a:t>
            </a:r>
          </a:p>
          <a:p>
            <a:pPr lvl="1" eaLnBrk="1" hangingPunct="1">
              <a:lnSpc>
                <a:spcPct val="90000"/>
              </a:lnSpc>
              <a:buFontTx/>
              <a:buNone/>
              <a:defRPr/>
            </a:pPr>
            <a:r>
              <a:rPr lang="en-US" sz="1800" b="1" dirty="0" smtClean="0">
                <a:solidFill>
                  <a:schemeClr val="accent2">
                    <a:lumMod val="50000"/>
                  </a:schemeClr>
                </a:solidFill>
              </a:rPr>
              <a:t>	  	   $67,162,512  Operating and Capital Project Expenditures</a:t>
            </a:r>
          </a:p>
          <a:p>
            <a:pPr lvl="1" eaLnBrk="1" hangingPunct="1">
              <a:lnSpc>
                <a:spcPct val="90000"/>
              </a:lnSpc>
              <a:buFontTx/>
              <a:buNone/>
              <a:defRPr/>
            </a:pPr>
            <a:r>
              <a:rPr lang="en-US" sz="1800" b="1" dirty="0" smtClean="0">
                <a:solidFill>
                  <a:schemeClr val="accent2">
                    <a:lumMod val="50000"/>
                  </a:schemeClr>
                </a:solidFill>
              </a:rPr>
              <a:t>		   $58,151,312  Revenues  </a:t>
            </a:r>
          </a:p>
          <a:p>
            <a:pPr lvl="1" eaLnBrk="1" hangingPunct="1">
              <a:lnSpc>
                <a:spcPct val="90000"/>
              </a:lnSpc>
              <a:buFontTx/>
              <a:buNone/>
              <a:defRPr/>
            </a:pPr>
            <a:r>
              <a:rPr lang="en-US" sz="1800" b="1" dirty="0" smtClean="0">
                <a:solidFill>
                  <a:schemeClr val="accent2">
                    <a:lumMod val="50000"/>
                  </a:schemeClr>
                </a:solidFill>
              </a:rPr>
              <a:t>	 	     $5,610,000  New general obligation debt budgeted in </a:t>
            </a:r>
            <a:r>
              <a:rPr lang="en-US" sz="1800" b="1" dirty="0" smtClean="0">
                <a:solidFill>
                  <a:schemeClr val="accent2">
                    <a:lumMod val="50000"/>
                  </a:schemeClr>
                </a:solidFill>
              </a:rPr>
              <a:t>2021/2022</a:t>
            </a:r>
            <a:endParaRPr lang="en-US" sz="1800" b="1" dirty="0" smtClean="0">
              <a:solidFill>
                <a:schemeClr val="accent2">
                  <a:lumMod val="50000"/>
                </a:schemeClr>
              </a:solidFill>
            </a:endParaRPr>
          </a:p>
          <a:p>
            <a:pPr lvl="1" eaLnBrk="1" hangingPunct="1">
              <a:lnSpc>
                <a:spcPct val="90000"/>
              </a:lnSpc>
              <a:buFontTx/>
              <a:buNone/>
              <a:defRPr/>
            </a:pPr>
            <a:r>
              <a:rPr lang="en-US" sz="1800" b="1" dirty="0" smtClean="0">
                <a:solidFill>
                  <a:schemeClr val="accent2">
                    <a:lumMod val="50000"/>
                  </a:schemeClr>
                </a:solidFill>
              </a:rPr>
              <a:t> 	      $14,909,777  General Property Taxes (excluding TIF taxes)</a:t>
            </a:r>
          </a:p>
          <a:p>
            <a:pPr lvl="1" eaLnBrk="1" hangingPunct="1">
              <a:lnSpc>
                <a:spcPct val="90000"/>
              </a:lnSpc>
              <a:buFontTx/>
              <a:buNone/>
              <a:defRPr/>
            </a:pPr>
            <a:r>
              <a:rPr lang="en-US" sz="1800" b="1" dirty="0" smtClean="0">
                <a:solidFill>
                  <a:schemeClr val="accent2">
                    <a:lumMod val="50000"/>
                  </a:schemeClr>
                </a:solidFill>
              </a:rPr>
              <a:t>          </a:t>
            </a:r>
            <a:r>
              <a:rPr lang="en-US" sz="1800" b="1" dirty="0">
                <a:solidFill>
                  <a:schemeClr val="accent2">
                    <a:lumMod val="50000"/>
                  </a:schemeClr>
                </a:solidFill>
              </a:rPr>
              <a:t> </a:t>
            </a:r>
            <a:r>
              <a:rPr lang="en-US" sz="1800" b="1" dirty="0" smtClean="0">
                <a:solidFill>
                  <a:schemeClr val="accent2">
                    <a:lumMod val="50000"/>
                  </a:schemeClr>
                </a:solidFill>
              </a:rPr>
              <a:t>  $15.67209   City Tax Rate per $1,000 valuation</a:t>
            </a:r>
          </a:p>
          <a:p>
            <a:pPr lvl="1" eaLnBrk="1" hangingPunct="1">
              <a:lnSpc>
                <a:spcPct val="90000"/>
              </a:lnSpc>
              <a:buFont typeface="Arial" panose="020B0604020202020204" pitchFamily="34" charset="0"/>
              <a:buChar char="•"/>
              <a:defRPr/>
            </a:pPr>
            <a:endParaRPr lang="en-US" altLang="en-US" sz="1800" b="1" dirty="0" smtClean="0">
              <a:solidFill>
                <a:srgbClr val="002060"/>
              </a:solidFill>
            </a:endParaRPr>
          </a:p>
          <a:p>
            <a:pPr lvl="1" eaLnBrk="1" hangingPunct="1">
              <a:lnSpc>
                <a:spcPct val="90000"/>
              </a:lnSpc>
              <a:buFont typeface="Arial" panose="020B0604020202020204" pitchFamily="34" charset="0"/>
              <a:buChar char="•"/>
              <a:defRPr/>
            </a:pPr>
            <a:r>
              <a:rPr lang="en-US" altLang="en-US" sz="1800" b="1" dirty="0" smtClean="0">
                <a:solidFill>
                  <a:srgbClr val="002060"/>
                </a:solidFill>
              </a:rPr>
              <a:t>The budget maintains the </a:t>
            </a:r>
            <a:r>
              <a:rPr lang="en-US" altLang="en-US" sz="1800" b="1" dirty="0">
                <a:solidFill>
                  <a:srgbClr val="002060"/>
                </a:solidFill>
              </a:rPr>
              <a:t>Utility  Franchise Fee rate </a:t>
            </a:r>
            <a:r>
              <a:rPr lang="en-US" altLang="en-US" sz="1800" b="1" dirty="0" smtClean="0">
                <a:solidFill>
                  <a:srgbClr val="002060"/>
                </a:solidFill>
              </a:rPr>
              <a:t>at 5</a:t>
            </a:r>
            <a:r>
              <a:rPr lang="en-US" altLang="en-US" sz="1800" b="1" dirty="0">
                <a:solidFill>
                  <a:srgbClr val="002060"/>
                </a:solidFill>
              </a:rPr>
              <a:t>% as further discussed in a later slide. </a:t>
            </a:r>
          </a:p>
          <a:p>
            <a:pPr lvl="1" eaLnBrk="1" hangingPunct="1">
              <a:lnSpc>
                <a:spcPct val="90000"/>
              </a:lnSpc>
              <a:buFontTx/>
              <a:buNone/>
              <a:defRPr/>
            </a:pPr>
            <a:endParaRPr lang="en-US" sz="2000" b="1" dirty="0" smtClean="0">
              <a:solidFill>
                <a:schemeClr val="accent2">
                  <a:lumMod val="50000"/>
                </a:schemeClr>
              </a:solidFill>
            </a:endParaRPr>
          </a:p>
          <a:p>
            <a:pPr lvl="2" eaLnBrk="1" hangingPunct="1">
              <a:lnSpc>
                <a:spcPct val="90000"/>
              </a:lnSpc>
              <a:buFontTx/>
              <a:buNone/>
              <a:defRPr/>
            </a:pPr>
            <a:r>
              <a:rPr lang="en-US" sz="2000" b="1" dirty="0" smtClean="0">
                <a:solidFill>
                  <a:schemeClr val="accent2">
                    <a:lumMod val="50000"/>
                  </a:schemeClr>
                </a:solidFill>
              </a:rPr>
              <a:t>   </a:t>
            </a:r>
            <a:endParaRPr lang="en-US" sz="2000" b="1" u="dbl" dirty="0" smtClean="0">
              <a:solidFill>
                <a:schemeClr val="accent2">
                  <a:lumMod val="50000"/>
                </a:schemeClr>
              </a:solidFill>
            </a:endParaRPr>
          </a:p>
          <a:p>
            <a:pPr lvl="1" eaLnBrk="1" hangingPunct="1">
              <a:lnSpc>
                <a:spcPct val="90000"/>
              </a:lnSpc>
              <a:buFontTx/>
              <a:buNone/>
              <a:defRPr/>
            </a:pPr>
            <a:r>
              <a:rPr lang="en-US" sz="2000" dirty="0" smtClean="0">
                <a:solidFill>
                  <a:schemeClr val="accent2"/>
                </a:solidFill>
              </a:rPr>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1280" b="1" dirty="0">
                <a:solidFill>
                  <a:schemeClr val="accent2">
                    <a:lumMod val="50000"/>
                  </a:schemeClr>
                </a:solidFill>
              </a:rPr>
              <a:t>The budget for 2021/2022 is the overall financial plan for both operating and capital expenditures for the City. The budget continues to provide for the numerous services provided to the residents of the community, maintains a good General Fund balance, and provides for infrastructure improvements to continue in the City.  </a:t>
            </a:r>
          </a:p>
          <a:p>
            <a:r>
              <a:rPr lang="en-US" sz="1280" b="1" dirty="0" smtClean="0">
                <a:solidFill>
                  <a:srgbClr val="002060"/>
                </a:solidFill>
              </a:rPr>
              <a:t>There are several concerns for the upcoming year and beyond. </a:t>
            </a:r>
          </a:p>
          <a:p>
            <a:r>
              <a:rPr lang="en-US" sz="1280" b="1" dirty="0" smtClean="0">
                <a:solidFill>
                  <a:srgbClr val="002060"/>
                </a:solidFill>
              </a:rPr>
              <a:t>Unknown continuing impacts from the COVID-19 pandemic on several General Fund revenue sources.</a:t>
            </a:r>
          </a:p>
          <a:p>
            <a:r>
              <a:rPr lang="en-US" sz="1280" b="1" dirty="0" smtClean="0">
                <a:solidFill>
                  <a:srgbClr val="002060"/>
                </a:solidFill>
              </a:rPr>
              <a:t>Possible </a:t>
            </a:r>
            <a:r>
              <a:rPr lang="en-US" sz="1280" b="1" dirty="0">
                <a:solidFill>
                  <a:srgbClr val="002060"/>
                </a:solidFill>
              </a:rPr>
              <a:t>action by the State Legislature </a:t>
            </a:r>
            <a:r>
              <a:rPr lang="en-US" sz="1280" b="1" dirty="0" smtClean="0">
                <a:solidFill>
                  <a:srgbClr val="002060"/>
                </a:solidFill>
              </a:rPr>
              <a:t>limiting </a:t>
            </a:r>
            <a:r>
              <a:rPr lang="en-US" sz="1280" b="1" dirty="0">
                <a:solidFill>
                  <a:srgbClr val="002060"/>
                </a:solidFill>
              </a:rPr>
              <a:t>the operation of Automated Traffic Enforcement cameras. </a:t>
            </a:r>
          </a:p>
          <a:p>
            <a:r>
              <a:rPr lang="en-US" sz="1280" b="1" dirty="0" smtClean="0">
                <a:solidFill>
                  <a:srgbClr val="002060"/>
                </a:solidFill>
              </a:rPr>
              <a:t>There continues to be concerns regarding the </a:t>
            </a:r>
            <a:r>
              <a:rPr lang="en-US" sz="1280" b="1" dirty="0">
                <a:solidFill>
                  <a:srgbClr val="002060"/>
                </a:solidFill>
              </a:rPr>
              <a:t>State maintaining the backfill for the commercial and industrial property </a:t>
            </a:r>
            <a:r>
              <a:rPr lang="en-US" sz="1280" b="1" dirty="0" smtClean="0">
                <a:solidFill>
                  <a:srgbClr val="002060"/>
                </a:solidFill>
              </a:rPr>
              <a:t>rollbacks. </a:t>
            </a:r>
          </a:p>
          <a:p>
            <a:r>
              <a:rPr lang="en-US" sz="1280" b="1" dirty="0">
                <a:solidFill>
                  <a:srgbClr val="002060"/>
                </a:solidFill>
              </a:rPr>
              <a:t>Tax Increment Financing (TIF) changes also continue to be discussed by the State legislature. Staff will continue to communicate to our legislators the economic development benefits of the TIF program and the importance of preserving the option to use annual appropriations for future TIF rebate agreements.  </a:t>
            </a:r>
          </a:p>
          <a:p>
            <a:r>
              <a:rPr lang="en-US" sz="1280" b="1" dirty="0" smtClean="0">
                <a:solidFill>
                  <a:srgbClr val="002060"/>
                </a:solidFill>
              </a:rPr>
              <a:t>The 2021/2022 budget is based on factors known at the time the budget was scheduled for a public hearing. As such, the budget reflects the City continuing to receive the State backfill and also the revenue from the ATE cameras. If the State backfill would be fully eliminated by the State, there would be a total revenue reduction of $613,323 (with $522,440 directly impacting the General Fund and $90,883 impacting the Debt Service Fund). If the ATEs would be prohibited by the State, there would be an additional $550,000 revenue reduction. These total to a potential $1,163,323 reduction in revenues to the City with $1,072,440 directly impacting General Fund services.   </a:t>
            </a:r>
            <a:endParaRPr lang="en-US" sz="1280" b="1" dirty="0">
              <a:solidFill>
                <a:srgbClr val="002060"/>
              </a:solidFill>
            </a:endParaRPr>
          </a:p>
          <a:p>
            <a:pPr marL="0" indent="0">
              <a:buNone/>
            </a:pPr>
            <a:endParaRPr lang="en-US" sz="1400" dirty="0"/>
          </a:p>
        </p:txBody>
      </p:sp>
      <p:sp>
        <p:nvSpPr>
          <p:cNvPr id="4" name="Rectangle 2"/>
          <p:cNvSpPr>
            <a:spLocks noGrp="1" noChangeArrowheads="1"/>
          </p:cNvSpPr>
          <p:nvPr>
            <p:ph type="title"/>
          </p:nvPr>
        </p:nvSpPr>
        <p:spPr>
          <a:solidFill>
            <a:schemeClr val="hlink"/>
          </a:solidFill>
          <a:ln>
            <a:solidFill>
              <a:schemeClr val="tx1"/>
            </a:solidFill>
          </a:ln>
        </p:spPr>
        <p:txBody>
          <a:bodyPr/>
          <a:lstStyle/>
          <a:p>
            <a:pPr eaLnBrk="1" hangingPunct="1">
              <a:defRPr/>
            </a:pPr>
            <a:r>
              <a:rPr lang="en-US" sz="4000" b="1" dirty="0" smtClean="0">
                <a:solidFill>
                  <a:schemeClr val="accent2">
                    <a:lumMod val="50000"/>
                  </a:schemeClr>
                </a:solidFill>
              </a:rPr>
              <a:t>FY 2022 and Beyond</a:t>
            </a:r>
          </a:p>
        </p:txBody>
      </p:sp>
    </p:spTree>
    <p:extLst>
      <p:ext uri="{BB962C8B-B14F-4D97-AF65-F5344CB8AC3E}">
        <p14:creationId xmlns:p14="http://schemas.microsoft.com/office/powerpoint/2010/main" val="30042702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defRPr/>
            </a:pPr>
            <a:r>
              <a:rPr lang="en-US" altLang="en-US" sz="1350" b="1" dirty="0" smtClean="0">
                <a:solidFill>
                  <a:srgbClr val="002060"/>
                </a:solidFill>
              </a:rPr>
              <a:t>As discussed during the budget review process and the previous slide, IDOT </a:t>
            </a:r>
            <a:r>
              <a:rPr lang="en-US" altLang="en-US" sz="1350" b="1" dirty="0">
                <a:solidFill>
                  <a:srgbClr val="002060"/>
                </a:solidFill>
              </a:rPr>
              <a:t>or Legislative </a:t>
            </a:r>
            <a:r>
              <a:rPr lang="en-US" altLang="en-US" sz="1350" b="1" dirty="0" smtClean="0">
                <a:solidFill>
                  <a:srgbClr val="002060"/>
                </a:solidFill>
              </a:rPr>
              <a:t>changes </a:t>
            </a:r>
            <a:r>
              <a:rPr lang="en-US" altLang="en-US" sz="1350" b="1" dirty="0">
                <a:solidFill>
                  <a:srgbClr val="002060"/>
                </a:solidFill>
              </a:rPr>
              <a:t>may impact future Automatic Traffic Enforcement revenues </a:t>
            </a:r>
            <a:r>
              <a:rPr lang="en-US" altLang="en-US" sz="1350" b="1" dirty="0" smtClean="0">
                <a:solidFill>
                  <a:srgbClr val="002060"/>
                </a:solidFill>
              </a:rPr>
              <a:t>which </a:t>
            </a:r>
            <a:r>
              <a:rPr lang="en-US" altLang="en-US" sz="1350" b="1" dirty="0">
                <a:solidFill>
                  <a:srgbClr val="002060"/>
                </a:solidFill>
              </a:rPr>
              <a:t>are budgeted at </a:t>
            </a:r>
            <a:r>
              <a:rPr lang="en-US" altLang="en-US" sz="1350" b="1" dirty="0" smtClean="0">
                <a:solidFill>
                  <a:srgbClr val="002060"/>
                </a:solidFill>
              </a:rPr>
              <a:t>$550,000 </a:t>
            </a:r>
            <a:r>
              <a:rPr lang="en-US" altLang="en-US" sz="1350" b="1" dirty="0">
                <a:solidFill>
                  <a:srgbClr val="002060"/>
                </a:solidFill>
              </a:rPr>
              <a:t>for </a:t>
            </a:r>
            <a:r>
              <a:rPr lang="en-US" altLang="en-US" sz="1350" b="1" dirty="0" smtClean="0">
                <a:solidFill>
                  <a:srgbClr val="002060"/>
                </a:solidFill>
              </a:rPr>
              <a:t>2021/2022. There is also a concern whether the State will continue the backfill funding to cities for the loss of revenue from the commercial and industrial property rollbacks. If further ATE restrictions are implemented or the State backfill is reduced, both of which will significantly impact revenues, the following interim plan is proposed to be used: </a:t>
            </a:r>
          </a:p>
          <a:p>
            <a:pPr>
              <a:defRPr/>
            </a:pPr>
            <a:r>
              <a:rPr lang="en-US" altLang="en-US" sz="1350" b="1" dirty="0" smtClean="0">
                <a:solidFill>
                  <a:srgbClr val="002060"/>
                </a:solidFill>
              </a:rPr>
              <a:t>Provisions </a:t>
            </a:r>
            <a:r>
              <a:rPr lang="en-US" altLang="en-US" sz="1350" b="1" dirty="0">
                <a:solidFill>
                  <a:srgbClr val="002060"/>
                </a:solidFill>
              </a:rPr>
              <a:t>in the General Fund Balance Policy provide that “except for extraordinary circumstances, unassigned fund balance should not be used to fund any portion of ongoing and routine operating expenditures of the City”. </a:t>
            </a:r>
          </a:p>
          <a:p>
            <a:pPr>
              <a:defRPr/>
            </a:pPr>
            <a:r>
              <a:rPr lang="en-US" altLang="en-US" sz="1350" b="1" dirty="0">
                <a:solidFill>
                  <a:srgbClr val="002060"/>
                </a:solidFill>
              </a:rPr>
              <a:t>The policy then provides that: “</a:t>
            </a:r>
            <a:r>
              <a:rPr lang="en-US" sz="1350" b="1" dirty="0">
                <a:solidFill>
                  <a:schemeClr val="accent6">
                    <a:lumMod val="50000"/>
                  </a:schemeClr>
                </a:solidFill>
              </a:rPr>
              <a:t>Extraordinary circumstances can include significant revenue fluctuations (i.e. State legislative changes limiting property taxes, limiting automatic traffic enforcement (ATE) use, etc.).  In the event that use of unassigned fund balance is necessary to provide a short-term solution to maintaining essential services, the City will evaluate current and future economic conditions to evaluate the extent of expenditure reductions or revenue increases that would be needed to achieve day-to-day financial stability and restore the fund balance.”</a:t>
            </a:r>
          </a:p>
          <a:p>
            <a:pPr>
              <a:defRPr/>
            </a:pPr>
            <a:r>
              <a:rPr lang="en-US" sz="1350" b="1" dirty="0">
                <a:solidFill>
                  <a:schemeClr val="accent6">
                    <a:lumMod val="50000"/>
                  </a:schemeClr>
                </a:solidFill>
              </a:rPr>
              <a:t>Having a strong General Fund balance and the Fund Balance Policy in place will allow time for staff and City Council to plan for how to address revenue reductions if they occur. </a:t>
            </a:r>
            <a:endParaRPr lang="en-US" altLang="en-US" sz="1350" b="1" dirty="0">
              <a:solidFill>
                <a:srgbClr val="002060"/>
              </a:solidFill>
            </a:endParaRPr>
          </a:p>
          <a:p>
            <a:pPr>
              <a:defRPr/>
            </a:pPr>
            <a:r>
              <a:rPr lang="en-US" altLang="en-US" sz="1350" b="1" dirty="0">
                <a:solidFill>
                  <a:srgbClr val="002060"/>
                </a:solidFill>
              </a:rPr>
              <a:t>Recommended NEXT STEP (after legislative session) – Staff, Council, and public discussion of future revenues, expenditures, and City services for future years. </a:t>
            </a:r>
          </a:p>
          <a:p>
            <a:endParaRPr lang="en-US" sz="1350" dirty="0"/>
          </a:p>
        </p:txBody>
      </p:sp>
      <p:sp>
        <p:nvSpPr>
          <p:cNvPr id="6" name="Rectangle 2"/>
          <p:cNvSpPr>
            <a:spLocks noGrp="1" noChangeArrowheads="1"/>
          </p:cNvSpPr>
          <p:nvPr>
            <p:ph type="title"/>
          </p:nvPr>
        </p:nvSpPr>
        <p:spPr>
          <a:solidFill>
            <a:schemeClr val="hlink"/>
          </a:solidFill>
          <a:ln>
            <a:solidFill>
              <a:schemeClr val="tx1"/>
            </a:solidFill>
          </a:ln>
        </p:spPr>
        <p:txBody>
          <a:bodyPr/>
          <a:lstStyle/>
          <a:p>
            <a:pPr eaLnBrk="1" hangingPunct="1">
              <a:defRPr/>
            </a:pPr>
            <a:r>
              <a:rPr lang="en-US" sz="4000" b="1" dirty="0" smtClean="0">
                <a:solidFill>
                  <a:schemeClr val="accent2">
                    <a:lumMod val="50000"/>
                  </a:schemeClr>
                </a:solidFill>
              </a:rPr>
              <a:t>FY 2022 and Beyond (Cont.)</a:t>
            </a:r>
          </a:p>
        </p:txBody>
      </p:sp>
    </p:spTree>
    <p:extLst>
      <p:ext uri="{BB962C8B-B14F-4D97-AF65-F5344CB8AC3E}">
        <p14:creationId xmlns:p14="http://schemas.microsoft.com/office/powerpoint/2010/main" val="6664652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Where Does the Money Come From?</a:t>
            </a:r>
            <a:r>
              <a:rPr lang="en-US" sz="3200" dirty="0"/>
              <a:t/>
            </a:r>
            <a:br>
              <a:rPr lang="en-US" sz="3200" dirty="0"/>
            </a:br>
            <a:r>
              <a:rPr lang="en-US" sz="3200" b="1" dirty="0"/>
              <a:t>Category Information</a:t>
            </a:r>
            <a:endParaRPr lang="en-US" sz="3200" dirty="0"/>
          </a:p>
        </p:txBody>
      </p:sp>
      <p:sp>
        <p:nvSpPr>
          <p:cNvPr id="3" name="Content Placeholder 2"/>
          <p:cNvSpPr>
            <a:spLocks noGrp="1"/>
          </p:cNvSpPr>
          <p:nvPr>
            <p:ph idx="1"/>
          </p:nvPr>
        </p:nvSpPr>
        <p:spPr/>
        <p:txBody>
          <a:bodyPr/>
          <a:lstStyle/>
          <a:p>
            <a:r>
              <a:rPr lang="en-US" sz="1450" b="1" dirty="0"/>
              <a:t>Property Taxes</a:t>
            </a:r>
            <a:r>
              <a:rPr lang="en-US" sz="1450" b="1" dirty="0" smtClean="0"/>
              <a:t>: The </a:t>
            </a:r>
            <a:r>
              <a:rPr lang="en-US" sz="1450" b="1" dirty="0"/>
              <a:t>city’s tax levy rate for </a:t>
            </a:r>
            <a:r>
              <a:rPr lang="en-US" sz="1450" b="1" dirty="0" smtClean="0"/>
              <a:t>2021/2022 </a:t>
            </a:r>
            <a:r>
              <a:rPr lang="en-US" sz="1450" b="1" dirty="0"/>
              <a:t>is $15.67209 per $1,000 of taxable property valuations. Categories that comprise the total tax levy rate include the General Fund, Debt Service, Employee Benefits, Transit, Tort Liability (Insurance), </a:t>
            </a:r>
            <a:r>
              <a:rPr lang="en-US" sz="1450" b="1" dirty="0" smtClean="0"/>
              <a:t>Emergency, and </a:t>
            </a:r>
            <a:r>
              <a:rPr lang="en-US" sz="1450" b="1" dirty="0"/>
              <a:t>Levee tax levies.</a:t>
            </a:r>
          </a:p>
          <a:p>
            <a:r>
              <a:rPr lang="en-US" sz="1450" b="1" dirty="0" smtClean="0"/>
              <a:t>Tax </a:t>
            </a:r>
            <a:r>
              <a:rPr lang="en-US" sz="1450" b="1" dirty="0"/>
              <a:t>Increment Revenue</a:t>
            </a:r>
            <a:r>
              <a:rPr lang="en-US" sz="1450" b="1" dirty="0" smtClean="0"/>
              <a:t>:  Incremental </a:t>
            </a:r>
            <a:r>
              <a:rPr lang="en-US" sz="1450" b="1" dirty="0"/>
              <a:t>taxes received from improvements in specific Urban Renewal/Tax Increment areas. These are taxes from the increase in taxable valuation compared to the base year before the developments were constructed. These funds are used to pay debt service costs for public improvement projects or can be in the form of TIF rebates to developers as provided for in Development Agreements approved by City Council before the improvements were constructed.</a:t>
            </a:r>
          </a:p>
          <a:p>
            <a:r>
              <a:rPr lang="en-US" sz="1450" b="1" dirty="0" smtClean="0"/>
              <a:t>Other </a:t>
            </a:r>
            <a:r>
              <a:rPr lang="en-US" sz="1450" b="1" dirty="0"/>
              <a:t>City Taxes</a:t>
            </a:r>
            <a:r>
              <a:rPr lang="en-US" sz="1450" b="1" dirty="0" smtClean="0"/>
              <a:t>: Other </a:t>
            </a:r>
            <a:r>
              <a:rPr lang="en-US" sz="1450" b="1" dirty="0"/>
              <a:t>City Taxes include Hotel/Motel Taxes, Utility Franchise Fees, and Cable Franchise Fees.</a:t>
            </a:r>
          </a:p>
          <a:p>
            <a:r>
              <a:rPr lang="en-US" sz="1450" b="1" dirty="0" smtClean="0"/>
              <a:t>Local </a:t>
            </a:r>
            <a:r>
              <a:rPr lang="en-US" sz="1450" b="1" dirty="0"/>
              <a:t>Option Sales Tax</a:t>
            </a:r>
            <a:r>
              <a:rPr lang="en-US" sz="1450" b="1" dirty="0" smtClean="0"/>
              <a:t>:  A </a:t>
            </a:r>
            <a:r>
              <a:rPr lang="en-US" sz="1450" b="1" dirty="0"/>
              <a:t>voter-approved 1% sales tax on goods and services sold in the community with up to 20% of the proceeds used for Street improvements and a minimum of 80% used for Sewer improvements.</a:t>
            </a:r>
          </a:p>
          <a:p>
            <a:r>
              <a:rPr lang="en-US" sz="1450" b="1" dirty="0" smtClean="0"/>
              <a:t>Road </a:t>
            </a:r>
            <a:r>
              <a:rPr lang="en-US" sz="1450" b="1" dirty="0"/>
              <a:t>Use Taxes</a:t>
            </a:r>
            <a:r>
              <a:rPr lang="en-US" sz="1450" b="1" dirty="0" smtClean="0"/>
              <a:t>: Taxes </a:t>
            </a:r>
            <a:r>
              <a:rPr lang="en-US" sz="1450" b="1" dirty="0"/>
              <a:t>collected by the State of Iowa on sales of motor vehicle fuels, vehicle registration fees, etc. A portion of the taxes collected by the State are forwarded to local governments to fund street maintenance and improvement costs.</a:t>
            </a:r>
          </a:p>
          <a:p>
            <a:pPr marL="0" indent="0">
              <a:buNone/>
            </a:pPr>
            <a:endParaRPr lang="en-US" sz="2000" dirty="0"/>
          </a:p>
        </p:txBody>
      </p:sp>
    </p:spTree>
    <p:extLst>
      <p:ext uri="{BB962C8B-B14F-4D97-AF65-F5344CB8AC3E}">
        <p14:creationId xmlns:p14="http://schemas.microsoft.com/office/powerpoint/2010/main" val="30709487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Where Does the Money Come From?</a:t>
            </a:r>
            <a:r>
              <a:rPr lang="en-US" sz="3200" dirty="0"/>
              <a:t/>
            </a:r>
            <a:br>
              <a:rPr lang="en-US" sz="3200" dirty="0"/>
            </a:br>
            <a:r>
              <a:rPr lang="en-US" sz="3200" b="1" dirty="0"/>
              <a:t>Category </a:t>
            </a:r>
            <a:r>
              <a:rPr lang="en-US" sz="3200" b="1" dirty="0" smtClean="0"/>
              <a:t>Information (Cont.)</a:t>
            </a:r>
            <a:endParaRPr lang="en-US" sz="3200" dirty="0"/>
          </a:p>
        </p:txBody>
      </p:sp>
      <p:sp>
        <p:nvSpPr>
          <p:cNvPr id="3" name="Content Placeholder 2"/>
          <p:cNvSpPr>
            <a:spLocks noGrp="1"/>
          </p:cNvSpPr>
          <p:nvPr>
            <p:ph idx="1"/>
          </p:nvPr>
        </p:nvSpPr>
        <p:spPr/>
        <p:txBody>
          <a:bodyPr/>
          <a:lstStyle/>
          <a:p>
            <a:r>
              <a:rPr lang="en-US" sz="1500" b="1" dirty="0"/>
              <a:t>Other Intergovernmental Revenues</a:t>
            </a:r>
            <a:r>
              <a:rPr lang="en-US" sz="1500" b="1" dirty="0" smtClean="0"/>
              <a:t>: This </a:t>
            </a:r>
            <a:r>
              <a:rPr lang="en-US" sz="1500" b="1" dirty="0"/>
              <a:t>category includes revenues from other governmental entities, including the Federal and State governments, and other local governmental entities. This includes grants for street and airport improvements, </a:t>
            </a:r>
            <a:r>
              <a:rPr lang="en-US" sz="1500" b="1" dirty="0" smtClean="0"/>
              <a:t>police and fire </a:t>
            </a:r>
            <a:r>
              <a:rPr lang="en-US" sz="1500" b="1" dirty="0"/>
              <a:t>capital purchases and operations, transit vehicles and operations, the City’s Section 8 Housing and Public Housing </a:t>
            </a:r>
            <a:r>
              <a:rPr lang="en-US" sz="1500" b="1" dirty="0" smtClean="0"/>
              <a:t>pr</a:t>
            </a:r>
            <a:r>
              <a:rPr lang="en-US" sz="1500" b="1" dirty="0"/>
              <a:t>ograms, and various other department grants.</a:t>
            </a:r>
          </a:p>
          <a:p>
            <a:r>
              <a:rPr lang="en-US" sz="1500" b="1" dirty="0" smtClean="0"/>
              <a:t>Charges </a:t>
            </a:r>
            <a:r>
              <a:rPr lang="en-US" sz="1500" b="1" dirty="0"/>
              <a:t>for Services: This category includes fees for sewer, </a:t>
            </a:r>
            <a:r>
              <a:rPr lang="en-US" sz="1500" b="1" dirty="0" smtClean="0"/>
              <a:t>refuse </a:t>
            </a:r>
            <a:r>
              <a:rPr lang="en-US" sz="1500" b="1" dirty="0"/>
              <a:t>collection, transfer station, transit, golf course, ambulance, and fees for various Parks </a:t>
            </a:r>
            <a:r>
              <a:rPr lang="en-US" sz="1500" b="1" dirty="0" smtClean="0"/>
              <a:t>and Recreation department </a:t>
            </a:r>
            <a:r>
              <a:rPr lang="en-US" sz="1500" b="1" dirty="0"/>
              <a:t>facilities and activities.</a:t>
            </a:r>
          </a:p>
          <a:p>
            <a:r>
              <a:rPr lang="en-US" sz="1500" b="1" dirty="0" smtClean="0"/>
              <a:t>Licenses </a:t>
            </a:r>
            <a:r>
              <a:rPr lang="en-US" sz="1500" b="1" dirty="0"/>
              <a:t>and Permits</a:t>
            </a:r>
            <a:r>
              <a:rPr lang="en-US" sz="1500" b="1" dirty="0" smtClean="0"/>
              <a:t>: Includes </a:t>
            </a:r>
            <a:r>
              <a:rPr lang="en-US" sz="1500" b="1" dirty="0"/>
              <a:t>building permit fees, beer and liquor license fees, animal licenses, and various miscellaneous licenses and permits.</a:t>
            </a:r>
          </a:p>
          <a:p>
            <a:r>
              <a:rPr lang="en-US" sz="1500" b="1" dirty="0" smtClean="0"/>
              <a:t>Use </a:t>
            </a:r>
            <a:r>
              <a:rPr lang="en-US" sz="1500" b="1" dirty="0"/>
              <a:t>of Money and Property</a:t>
            </a:r>
            <a:r>
              <a:rPr lang="en-US" sz="1500" b="1" dirty="0" smtClean="0"/>
              <a:t>: This </a:t>
            </a:r>
            <a:r>
              <a:rPr lang="en-US" sz="1500" b="1" dirty="0"/>
              <a:t>includes interest earned on city funds, rental fees from city facilities, and commissions from operations on city facilities.</a:t>
            </a:r>
          </a:p>
          <a:p>
            <a:r>
              <a:rPr lang="en-US" sz="1500" b="1" dirty="0" smtClean="0"/>
              <a:t>Other </a:t>
            </a:r>
            <a:r>
              <a:rPr lang="en-US" sz="1500" b="1" dirty="0"/>
              <a:t>Revenues: </a:t>
            </a:r>
            <a:r>
              <a:rPr lang="en-US" sz="1500" b="1" dirty="0" smtClean="0"/>
              <a:t>Revenues </a:t>
            </a:r>
            <a:r>
              <a:rPr lang="en-US" sz="1500" b="1" dirty="0"/>
              <a:t>not included in the above categories include administrative fees charged to various funds of the city, sales by city departments, costs reimbursed by city departments (self-insurance), and other reimbursements and miscellaneous income.</a:t>
            </a:r>
          </a:p>
          <a:p>
            <a:pPr marL="0" indent="0">
              <a:buNone/>
            </a:pPr>
            <a:endParaRPr lang="en-US" sz="1500" dirty="0"/>
          </a:p>
          <a:p>
            <a:endParaRPr lang="en-US" sz="1500" dirty="0"/>
          </a:p>
        </p:txBody>
      </p:sp>
    </p:spTree>
    <p:extLst>
      <p:ext uri="{BB962C8B-B14F-4D97-AF65-F5344CB8AC3E}">
        <p14:creationId xmlns:p14="http://schemas.microsoft.com/office/powerpoint/2010/main" val="3697542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762000"/>
          </a:xfrm>
          <a:solidFill>
            <a:schemeClr val="accent1">
              <a:lumMod val="40000"/>
              <a:lumOff val="60000"/>
            </a:schemeClr>
          </a:solidFill>
          <a:ln w="9525">
            <a:solidFill>
              <a:schemeClr val="tx1"/>
            </a:solidFill>
          </a:ln>
        </p:spPr>
        <p:style>
          <a:lnRef idx="2">
            <a:schemeClr val="dk1"/>
          </a:lnRef>
          <a:fillRef idx="1">
            <a:schemeClr val="lt1"/>
          </a:fillRef>
          <a:effectRef idx="0">
            <a:schemeClr val="dk1"/>
          </a:effectRef>
          <a:fontRef idx="minor">
            <a:schemeClr val="dk1"/>
          </a:fontRef>
        </p:style>
        <p:txBody>
          <a:bodyPr>
            <a:noAutofit/>
          </a:bodyPr>
          <a:lstStyle/>
          <a:p>
            <a:r>
              <a:rPr lang="en-US" sz="2800" b="1" dirty="0">
                <a:solidFill>
                  <a:schemeClr val="accent1">
                    <a:lumMod val="50000"/>
                  </a:schemeClr>
                </a:solidFill>
              </a:rPr>
              <a:t>Where Does the Money Come From?</a:t>
            </a:r>
            <a:br>
              <a:rPr lang="en-US" sz="2800" b="1" dirty="0">
                <a:solidFill>
                  <a:schemeClr val="accent1">
                    <a:lumMod val="50000"/>
                  </a:schemeClr>
                </a:solidFill>
              </a:rPr>
            </a:br>
            <a:r>
              <a:rPr lang="en-US" sz="2800" b="1" dirty="0">
                <a:solidFill>
                  <a:schemeClr val="accent1">
                    <a:lumMod val="50000"/>
                  </a:schemeClr>
                </a:solidFill>
              </a:rPr>
              <a:t>(See definitions at end of presentation)</a:t>
            </a:r>
            <a:endParaRPr lang="en-US" sz="2800" b="1" dirty="0">
              <a:solidFill>
                <a:schemeClr val="accent1">
                  <a:lumMod val="50000"/>
                </a:schemeClr>
              </a:solidFill>
              <a:latin typeface="+mj-lt"/>
            </a:endParaRPr>
          </a:p>
        </p:txBody>
      </p:sp>
      <p:graphicFrame>
        <p:nvGraphicFramePr>
          <p:cNvPr id="3" name="Chart 2"/>
          <p:cNvGraphicFramePr/>
          <p:nvPr>
            <p:extLst/>
          </p:nvPr>
        </p:nvGraphicFramePr>
        <p:xfrm>
          <a:off x="457200" y="1447800"/>
          <a:ext cx="8458200" cy="4876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53591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001000" cy="762000"/>
          </a:xfrm>
          <a:solidFill>
            <a:schemeClr val="accent1">
              <a:lumMod val="40000"/>
              <a:lumOff val="60000"/>
            </a:schemeClr>
          </a:solidFill>
          <a:ln w="9525"/>
        </p:spPr>
        <p:style>
          <a:lnRef idx="2">
            <a:schemeClr val="dk1"/>
          </a:lnRef>
          <a:fillRef idx="1">
            <a:schemeClr val="lt1"/>
          </a:fillRef>
          <a:effectRef idx="0">
            <a:schemeClr val="dk1"/>
          </a:effectRef>
          <a:fontRef idx="minor">
            <a:schemeClr val="dk1"/>
          </a:fontRef>
        </p:style>
        <p:txBody>
          <a:bodyPr>
            <a:normAutofit/>
          </a:bodyPr>
          <a:lstStyle/>
          <a:p>
            <a:r>
              <a:rPr lang="en-US" sz="4000" b="1" dirty="0" smtClean="0">
                <a:solidFill>
                  <a:schemeClr val="accent1">
                    <a:lumMod val="50000"/>
                  </a:schemeClr>
                </a:solidFill>
                <a:latin typeface="+mj-lt"/>
              </a:rPr>
              <a:t>How are the Funds Used?</a:t>
            </a:r>
            <a:endParaRPr lang="en-US" sz="4000" b="1" dirty="0">
              <a:solidFill>
                <a:schemeClr val="accent1">
                  <a:lumMod val="50000"/>
                </a:schemeClr>
              </a:solidFill>
              <a:latin typeface="+mj-lt"/>
            </a:endParaRPr>
          </a:p>
        </p:txBody>
      </p:sp>
      <p:graphicFrame>
        <p:nvGraphicFramePr>
          <p:cNvPr id="3" name="Chart 2"/>
          <p:cNvGraphicFramePr/>
          <p:nvPr>
            <p:extLst/>
          </p:nvPr>
        </p:nvGraphicFramePr>
        <p:xfrm>
          <a:off x="152400" y="1322560"/>
          <a:ext cx="8686800" cy="541356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09833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305800" cy="762000"/>
          </a:xfrm>
          <a:solidFill>
            <a:schemeClr val="accent1">
              <a:lumMod val="40000"/>
              <a:lumOff val="60000"/>
            </a:schemeClr>
          </a:solidFill>
          <a:ln w="9525"/>
        </p:spPr>
        <p:style>
          <a:lnRef idx="2">
            <a:schemeClr val="dk1"/>
          </a:lnRef>
          <a:fillRef idx="1">
            <a:schemeClr val="lt1"/>
          </a:fillRef>
          <a:effectRef idx="0">
            <a:schemeClr val="dk1"/>
          </a:effectRef>
          <a:fontRef idx="minor">
            <a:schemeClr val="dk1"/>
          </a:fontRef>
        </p:style>
        <p:txBody>
          <a:bodyPr>
            <a:normAutofit/>
          </a:bodyPr>
          <a:lstStyle/>
          <a:p>
            <a:r>
              <a:rPr lang="en-US" sz="4000" b="1" dirty="0" smtClean="0">
                <a:solidFill>
                  <a:schemeClr val="accent1">
                    <a:lumMod val="50000"/>
                  </a:schemeClr>
                </a:solidFill>
              </a:rPr>
              <a:t>City Tax Levy Rates by Type</a:t>
            </a:r>
            <a:endParaRPr lang="en-US" sz="4000" b="1" dirty="0">
              <a:solidFill>
                <a:schemeClr val="accent1">
                  <a:lumMod val="50000"/>
                </a:schemeClr>
              </a:solidFill>
            </a:endParaRPr>
          </a:p>
        </p:txBody>
      </p:sp>
      <p:graphicFrame>
        <p:nvGraphicFramePr>
          <p:cNvPr id="3" name="Chart 2"/>
          <p:cNvGraphicFramePr/>
          <p:nvPr>
            <p:extLst/>
          </p:nvPr>
        </p:nvGraphicFramePr>
        <p:xfrm>
          <a:off x="381000" y="1518467"/>
          <a:ext cx="8229600" cy="503473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89054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City 10 Year Tax Rate History</a:t>
            </a:r>
            <a:endParaRPr lang="en-US" dirty="0"/>
          </a:p>
        </p:txBody>
      </p:sp>
      <p:graphicFrame>
        <p:nvGraphicFramePr>
          <p:cNvPr id="3" name="Chart 2"/>
          <p:cNvGraphicFramePr/>
          <p:nvPr>
            <p:extLst/>
          </p:nvPr>
        </p:nvGraphicFramePr>
        <p:xfrm>
          <a:off x="1295400" y="1905000"/>
          <a:ext cx="6553200" cy="4191000"/>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p:cNvSpPr txBox="1">
            <a:spLocks/>
          </p:cNvSpPr>
          <p:nvPr/>
        </p:nvSpPr>
        <p:spPr>
          <a:xfrm>
            <a:off x="457200" y="291236"/>
            <a:ext cx="7924800" cy="1080364"/>
          </a:xfrm>
          <a:prstGeom prst="rect">
            <a:avLst/>
          </a:prstGeom>
          <a:solidFill>
            <a:schemeClr val="accent1">
              <a:lumMod val="40000"/>
              <a:lumOff val="60000"/>
            </a:schemeClr>
          </a:solidFill>
          <a:ln w="9525" cap="flat" cmpd="sng" algn="ctr">
            <a:solidFill>
              <a:schemeClr val="dk1"/>
            </a:solidFill>
            <a:prstDash val="solid"/>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sz="4000" b="1" smtClean="0">
                <a:solidFill>
                  <a:schemeClr val="accent1">
                    <a:lumMod val="50000"/>
                  </a:schemeClr>
                </a:solidFill>
              </a:rPr>
              <a:t>City 10 Year Tax Rate History</a:t>
            </a:r>
            <a:endParaRPr lang="en-US" sz="4000" b="1" dirty="0">
              <a:solidFill>
                <a:schemeClr val="accent1">
                  <a:lumMod val="50000"/>
                </a:schemeClr>
              </a:solidFill>
            </a:endParaRPr>
          </a:p>
        </p:txBody>
      </p:sp>
      <p:sp>
        <p:nvSpPr>
          <p:cNvPr id="4" name="TextBox 3"/>
          <p:cNvSpPr txBox="1"/>
          <p:nvPr/>
        </p:nvSpPr>
        <p:spPr>
          <a:xfrm>
            <a:off x="838200" y="6248400"/>
            <a:ext cx="7467600" cy="430887"/>
          </a:xfrm>
          <a:prstGeom prst="rect">
            <a:avLst/>
          </a:prstGeom>
          <a:noFill/>
        </p:spPr>
        <p:txBody>
          <a:bodyPr wrap="square" rtlCol="0">
            <a:spAutoFit/>
          </a:bodyPr>
          <a:lstStyle/>
          <a:p>
            <a:r>
              <a:rPr lang="en-US" sz="2200" dirty="0" smtClean="0"/>
              <a:t>       Note – No increase in the city tax rate since 2012/2013</a:t>
            </a:r>
            <a:endParaRPr lang="en-US" sz="2200" dirty="0"/>
          </a:p>
        </p:txBody>
      </p:sp>
    </p:spTree>
    <p:extLst>
      <p:ext uri="{BB962C8B-B14F-4D97-AF65-F5344CB8AC3E}">
        <p14:creationId xmlns:p14="http://schemas.microsoft.com/office/powerpoint/2010/main" val="2732941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smtClean="0"/>
              <a:t>Property </a:t>
            </a:r>
          </a:p>
        </p:txBody>
      </p:sp>
      <p:sp>
        <p:nvSpPr>
          <p:cNvPr id="5123" name="Content Placeholder 2"/>
          <p:cNvSpPr>
            <a:spLocks noGrp="1"/>
          </p:cNvSpPr>
          <p:nvPr>
            <p:ph idx="1"/>
          </p:nvPr>
        </p:nvSpPr>
        <p:spPr/>
        <p:txBody>
          <a:bodyPr/>
          <a:lstStyle/>
          <a:p>
            <a:pPr lvl="1" eaLnBrk="1" hangingPunct="1">
              <a:lnSpc>
                <a:spcPct val="90000"/>
              </a:lnSpc>
              <a:buFontTx/>
              <a:buChar char="•"/>
              <a:defRPr/>
            </a:pPr>
            <a:r>
              <a:rPr lang="en-US" sz="1700" b="1" dirty="0" smtClean="0">
                <a:solidFill>
                  <a:schemeClr val="accent2">
                    <a:lumMod val="50000"/>
                  </a:schemeClr>
                </a:solidFill>
              </a:rPr>
              <a:t>Good news!  The City tax rate is budgeted to remain the same as the current year at $15.67209 per $1,000 of taxable valuation.  </a:t>
            </a:r>
          </a:p>
          <a:p>
            <a:pPr lvl="1" eaLnBrk="1" hangingPunct="1">
              <a:lnSpc>
                <a:spcPct val="90000"/>
              </a:lnSpc>
              <a:buFontTx/>
              <a:buChar char="•"/>
              <a:defRPr/>
            </a:pPr>
            <a:r>
              <a:rPr lang="en-US" sz="1700" b="1" dirty="0">
                <a:solidFill>
                  <a:srgbClr val="002060"/>
                </a:solidFill>
              </a:rPr>
              <a:t>The City has </a:t>
            </a:r>
            <a:r>
              <a:rPr lang="en-US" sz="1700" b="1" dirty="0" smtClean="0">
                <a:solidFill>
                  <a:srgbClr val="002060"/>
                </a:solidFill>
              </a:rPr>
              <a:t>now maintained </a:t>
            </a:r>
            <a:r>
              <a:rPr lang="en-US" sz="1700" b="1" dirty="0">
                <a:solidFill>
                  <a:srgbClr val="002060"/>
                </a:solidFill>
              </a:rPr>
              <a:t>approximately the same rate for the last </a:t>
            </a:r>
            <a:r>
              <a:rPr lang="en-US" sz="1700" b="1" dirty="0" smtClean="0">
                <a:solidFill>
                  <a:srgbClr val="002060"/>
                </a:solidFill>
              </a:rPr>
              <a:t>12 years. </a:t>
            </a:r>
          </a:p>
          <a:p>
            <a:pPr lvl="1" eaLnBrk="1" hangingPunct="1">
              <a:lnSpc>
                <a:spcPct val="90000"/>
              </a:lnSpc>
              <a:buFontTx/>
              <a:buChar char="•"/>
              <a:defRPr/>
            </a:pPr>
            <a:r>
              <a:rPr lang="en-US" sz="1700" b="1" dirty="0" smtClean="0">
                <a:solidFill>
                  <a:schemeClr val="accent2">
                    <a:lumMod val="50000"/>
                  </a:schemeClr>
                </a:solidFill>
              </a:rPr>
              <a:t>The City was able to maintain the tax rate at this level even with increases in personnel costs, employee benefits costs, and other operating costs. </a:t>
            </a:r>
          </a:p>
          <a:p>
            <a:pPr lvl="1" eaLnBrk="1" hangingPunct="1">
              <a:lnSpc>
                <a:spcPct val="90000"/>
              </a:lnSpc>
              <a:buFontTx/>
              <a:buChar char="•"/>
              <a:defRPr/>
            </a:pPr>
            <a:r>
              <a:rPr lang="en-US" sz="1700" b="1" dirty="0" smtClean="0">
                <a:solidFill>
                  <a:schemeClr val="accent2">
                    <a:lumMod val="50000"/>
                  </a:schemeClr>
                </a:solidFill>
              </a:rPr>
              <a:t>Maintaining the same tax rate for 2021/2022 was possible due to offsetting the increases in the Tort Liability and Emergency levies with decreases in the Transit, Debt Service, and </a:t>
            </a:r>
            <a:r>
              <a:rPr lang="en-US" sz="1700" b="1" dirty="0">
                <a:solidFill>
                  <a:schemeClr val="accent2">
                    <a:lumMod val="50000"/>
                  </a:schemeClr>
                </a:solidFill>
              </a:rPr>
              <a:t>Employee Benefits </a:t>
            </a:r>
            <a:r>
              <a:rPr lang="en-US" sz="1700" b="1" dirty="0" smtClean="0">
                <a:solidFill>
                  <a:schemeClr val="accent2">
                    <a:lumMod val="50000"/>
                  </a:schemeClr>
                </a:solidFill>
              </a:rPr>
              <a:t>levies. </a:t>
            </a:r>
          </a:p>
          <a:p>
            <a:pPr lvl="1" eaLnBrk="1" hangingPunct="1">
              <a:lnSpc>
                <a:spcPct val="90000"/>
              </a:lnSpc>
              <a:buFontTx/>
              <a:buChar char="•"/>
              <a:defRPr/>
            </a:pPr>
            <a:r>
              <a:rPr lang="en-US" sz="1700" b="1" dirty="0" smtClean="0">
                <a:solidFill>
                  <a:schemeClr val="accent2">
                    <a:lumMod val="50000"/>
                  </a:schemeClr>
                </a:solidFill>
              </a:rPr>
              <a:t>The 2021/2022 property tax levy reflects funding 100% of General Fund employee benefit costs from the Employee Benefits levy. In prior years a portion of General Fund employee benefit costs was funded from the General Fund balance in order to maintain the same total property tax rate. </a:t>
            </a:r>
          </a:p>
          <a:p>
            <a:pPr marL="457200" lvl="1" indent="0" eaLnBrk="1" hangingPunct="1">
              <a:lnSpc>
                <a:spcPct val="90000"/>
              </a:lnSpc>
              <a:buNone/>
              <a:defRPr/>
            </a:pPr>
            <a:endParaRPr lang="en-US" sz="2000" b="1" dirty="0" smtClean="0">
              <a:solidFill>
                <a:schemeClr val="accent2">
                  <a:lumMod val="50000"/>
                </a:schemeClr>
              </a:solidFill>
            </a:endParaRPr>
          </a:p>
          <a:p>
            <a:pPr>
              <a:buFontTx/>
              <a:buNone/>
              <a:defRPr/>
            </a:pPr>
            <a:endParaRPr lang="en-US" dirty="0" smtClean="0"/>
          </a:p>
        </p:txBody>
      </p:sp>
      <p:sp>
        <p:nvSpPr>
          <p:cNvPr id="4" name="Rectangle 2"/>
          <p:cNvSpPr txBox="1">
            <a:spLocks noChangeArrowheads="1"/>
          </p:cNvSpPr>
          <p:nvPr/>
        </p:nvSpPr>
        <p:spPr bwMode="auto">
          <a:xfrm>
            <a:off x="914400" y="762000"/>
            <a:ext cx="7772400" cy="1143000"/>
          </a:xfrm>
          <a:prstGeom prst="rect">
            <a:avLst/>
          </a:prstGeom>
          <a:solidFill>
            <a:schemeClr val="hlink"/>
          </a:solidFill>
          <a:ln w="9525">
            <a:solidFill>
              <a:schemeClr val="tx1"/>
            </a:solidFill>
            <a:miter lim="800000"/>
            <a:headEnd/>
            <a:tailEnd/>
          </a:ln>
        </p:spPr>
        <p:txBody>
          <a:bodyPr anchor="ctr"/>
          <a:lstStyle/>
          <a:p>
            <a:pPr algn="ctr">
              <a:defRPr/>
            </a:pPr>
            <a:r>
              <a:rPr lang="en-US" sz="4000" b="1" kern="0" dirty="0" smtClean="0">
                <a:solidFill>
                  <a:schemeClr val="accent2">
                    <a:lumMod val="50000"/>
                  </a:schemeClr>
                </a:solidFill>
                <a:latin typeface="+mj-lt"/>
                <a:ea typeface="+mj-ea"/>
                <a:cs typeface="+mj-cs"/>
              </a:rPr>
              <a:t>City Property </a:t>
            </a:r>
            <a:r>
              <a:rPr lang="en-US" sz="4000" b="1" kern="0" dirty="0">
                <a:solidFill>
                  <a:schemeClr val="accent2">
                    <a:lumMod val="50000"/>
                  </a:schemeClr>
                </a:solidFill>
                <a:latin typeface="+mj-lt"/>
                <a:ea typeface="+mj-ea"/>
                <a:cs typeface="+mj-cs"/>
              </a:rPr>
              <a:t>Tax Rate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mtClean="0"/>
              <a:t/>
            </a:r>
            <a:br>
              <a:rPr lang="en-US" smtClean="0"/>
            </a:br>
            <a:endParaRPr lang="en-US" smtClean="0"/>
          </a:p>
        </p:txBody>
      </p:sp>
      <p:sp>
        <p:nvSpPr>
          <p:cNvPr id="3" name="Content Placeholder 2"/>
          <p:cNvSpPr>
            <a:spLocks noGrp="1"/>
          </p:cNvSpPr>
          <p:nvPr>
            <p:ph idx="1"/>
          </p:nvPr>
        </p:nvSpPr>
        <p:spPr/>
        <p:txBody>
          <a:bodyPr/>
          <a:lstStyle/>
          <a:p>
            <a:pPr lvl="1" eaLnBrk="1" hangingPunct="1">
              <a:lnSpc>
                <a:spcPct val="90000"/>
              </a:lnSpc>
              <a:buFont typeface="Arial" pitchFamily="34" charset="0"/>
              <a:buChar char="•"/>
              <a:defRPr/>
            </a:pPr>
            <a:endParaRPr lang="en-US" sz="1800" b="1" dirty="0" smtClean="0">
              <a:solidFill>
                <a:schemeClr val="accent2">
                  <a:lumMod val="50000"/>
                </a:schemeClr>
              </a:solidFill>
            </a:endParaRPr>
          </a:p>
          <a:p>
            <a:pPr lvl="1" eaLnBrk="1" hangingPunct="1">
              <a:lnSpc>
                <a:spcPct val="90000"/>
              </a:lnSpc>
              <a:buFont typeface="Arial" pitchFamily="34" charset="0"/>
              <a:buChar char="•"/>
              <a:defRPr/>
            </a:pPr>
            <a:r>
              <a:rPr lang="en-US" sz="1600" b="1" dirty="0" smtClean="0">
                <a:solidFill>
                  <a:schemeClr val="accent2">
                    <a:lumMod val="50000"/>
                  </a:schemeClr>
                </a:solidFill>
              </a:rPr>
              <a:t>The property tax rate reflects increases and decreases in the individual levies that make up the total levy. These include:</a:t>
            </a:r>
          </a:p>
          <a:p>
            <a:pPr lvl="1" eaLnBrk="1" hangingPunct="1">
              <a:lnSpc>
                <a:spcPct val="90000"/>
              </a:lnSpc>
              <a:buFont typeface="Arial" pitchFamily="34" charset="0"/>
              <a:buChar char="•"/>
              <a:defRPr/>
            </a:pPr>
            <a:endParaRPr lang="en-US" sz="1600" b="1" dirty="0" smtClean="0">
              <a:solidFill>
                <a:schemeClr val="accent2">
                  <a:lumMod val="50000"/>
                </a:schemeClr>
              </a:solidFill>
            </a:endParaRPr>
          </a:p>
          <a:p>
            <a:pPr lvl="1" eaLnBrk="1" hangingPunct="1">
              <a:lnSpc>
                <a:spcPct val="90000"/>
              </a:lnSpc>
              <a:buFontTx/>
              <a:buNone/>
              <a:defRPr/>
            </a:pPr>
            <a:r>
              <a:rPr lang="en-US" sz="1600" b="1" dirty="0" smtClean="0">
                <a:solidFill>
                  <a:schemeClr val="accent2">
                    <a:lumMod val="50000"/>
                  </a:schemeClr>
                </a:solidFill>
              </a:rPr>
              <a:t>			General Fund 		 $8.10000 (no change)</a:t>
            </a:r>
          </a:p>
          <a:p>
            <a:pPr lvl="1" eaLnBrk="1" hangingPunct="1">
              <a:lnSpc>
                <a:spcPct val="90000"/>
              </a:lnSpc>
              <a:buFontTx/>
              <a:buNone/>
              <a:defRPr/>
            </a:pPr>
            <a:r>
              <a:rPr lang="en-US" sz="1600" b="1" dirty="0" smtClean="0">
                <a:solidFill>
                  <a:schemeClr val="accent2">
                    <a:lumMod val="50000"/>
                  </a:schemeClr>
                </a:solidFill>
              </a:rPr>
              <a:t>			Transit			     .00000 (eliminated for FY 22)</a:t>
            </a:r>
          </a:p>
          <a:p>
            <a:pPr lvl="1" eaLnBrk="1" hangingPunct="1">
              <a:lnSpc>
                <a:spcPct val="90000"/>
              </a:lnSpc>
              <a:buFontTx/>
              <a:buNone/>
              <a:defRPr/>
            </a:pPr>
            <a:r>
              <a:rPr lang="en-US" sz="1600" b="1" dirty="0" smtClean="0">
                <a:solidFill>
                  <a:schemeClr val="accent2">
                    <a:lumMod val="50000"/>
                  </a:schemeClr>
                </a:solidFill>
              </a:rPr>
              <a:t>			Tort Liability		     .33769 (increase 6.8%)</a:t>
            </a:r>
          </a:p>
          <a:p>
            <a:pPr lvl="1" eaLnBrk="1" hangingPunct="1">
              <a:lnSpc>
                <a:spcPct val="90000"/>
              </a:lnSpc>
              <a:buFontTx/>
              <a:buNone/>
              <a:defRPr/>
            </a:pPr>
            <a:r>
              <a:rPr lang="en-US" sz="1600" b="1" dirty="0" smtClean="0">
                <a:solidFill>
                  <a:schemeClr val="accent2">
                    <a:lumMod val="50000"/>
                  </a:schemeClr>
                </a:solidFill>
              </a:rPr>
              <a:t>			Employee Benefits	      	   4.76979 (decrease 0.4%)</a:t>
            </a:r>
          </a:p>
          <a:p>
            <a:pPr lvl="1" eaLnBrk="1" hangingPunct="1">
              <a:lnSpc>
                <a:spcPct val="90000"/>
              </a:lnSpc>
              <a:buFontTx/>
              <a:buNone/>
              <a:defRPr/>
            </a:pPr>
            <a:r>
              <a:rPr lang="en-US" sz="1600" b="1" dirty="0">
                <a:solidFill>
                  <a:schemeClr val="accent2">
                    <a:lumMod val="50000"/>
                  </a:schemeClr>
                </a:solidFill>
              </a:rPr>
              <a:t>	</a:t>
            </a:r>
            <a:r>
              <a:rPr lang="en-US" sz="1600" b="1" dirty="0" smtClean="0">
                <a:solidFill>
                  <a:schemeClr val="accent2">
                    <a:lumMod val="50000"/>
                  </a:schemeClr>
                </a:solidFill>
              </a:rPr>
              <a:t>		Emergency Levy		     .14229 (not levied in prior </a:t>
            </a:r>
            <a:r>
              <a:rPr lang="en-US" sz="1600" b="1" dirty="0" err="1" smtClean="0">
                <a:solidFill>
                  <a:schemeClr val="accent2">
                    <a:lumMod val="50000"/>
                  </a:schemeClr>
                </a:solidFill>
              </a:rPr>
              <a:t>yr</a:t>
            </a:r>
            <a:r>
              <a:rPr lang="en-US" sz="1600" b="1" dirty="0" smtClean="0">
                <a:solidFill>
                  <a:schemeClr val="accent2">
                    <a:lumMod val="50000"/>
                  </a:schemeClr>
                </a:solidFill>
              </a:rPr>
              <a:t>)</a:t>
            </a:r>
          </a:p>
          <a:p>
            <a:pPr lvl="1" eaLnBrk="1" hangingPunct="1">
              <a:lnSpc>
                <a:spcPct val="90000"/>
              </a:lnSpc>
              <a:buFontTx/>
              <a:buNone/>
              <a:defRPr/>
            </a:pPr>
            <a:r>
              <a:rPr lang="en-US" sz="1600" b="1" dirty="0" smtClean="0">
                <a:solidFill>
                  <a:schemeClr val="accent2">
                    <a:lumMod val="50000"/>
                  </a:schemeClr>
                </a:solidFill>
              </a:rPr>
              <a:t>			Debt Service		   2.32232 (decrease 1.2%)</a:t>
            </a:r>
          </a:p>
          <a:p>
            <a:pPr lvl="1" eaLnBrk="1" hangingPunct="1">
              <a:lnSpc>
                <a:spcPct val="90000"/>
              </a:lnSpc>
              <a:buFontTx/>
              <a:buNone/>
              <a:defRPr/>
            </a:pPr>
            <a:r>
              <a:rPr lang="en-US" sz="1600" b="1" dirty="0" smtClean="0">
                <a:solidFill>
                  <a:schemeClr val="accent2">
                    <a:lumMod val="50000"/>
                  </a:schemeClr>
                </a:solidFill>
              </a:rPr>
              <a:t>			Levee			</a:t>
            </a:r>
            <a:r>
              <a:rPr lang="en-US" sz="1600" b="1" u="sng" dirty="0" smtClean="0">
                <a:solidFill>
                  <a:schemeClr val="accent2">
                    <a:lumMod val="50000"/>
                  </a:schemeClr>
                </a:solidFill>
              </a:rPr>
              <a:t>     .00000 </a:t>
            </a:r>
            <a:r>
              <a:rPr lang="en-US" sz="1600" b="1" dirty="0" smtClean="0">
                <a:solidFill>
                  <a:schemeClr val="accent2">
                    <a:lumMod val="50000"/>
                  </a:schemeClr>
                </a:solidFill>
              </a:rPr>
              <a:t>(not levied)</a:t>
            </a:r>
          </a:p>
          <a:p>
            <a:pPr lvl="1" eaLnBrk="1" hangingPunct="1">
              <a:lnSpc>
                <a:spcPct val="90000"/>
              </a:lnSpc>
              <a:buFontTx/>
              <a:buNone/>
              <a:defRPr/>
            </a:pPr>
            <a:r>
              <a:rPr lang="en-US" sz="1600" b="1" dirty="0" smtClean="0">
                <a:solidFill>
                  <a:schemeClr val="accent2">
                    <a:lumMod val="50000"/>
                  </a:schemeClr>
                </a:solidFill>
              </a:rPr>
              <a:t>						</a:t>
            </a:r>
            <a:r>
              <a:rPr lang="en-US" sz="1600" b="1" u="dbl" dirty="0" smtClean="0">
                <a:solidFill>
                  <a:schemeClr val="accent2">
                    <a:lumMod val="50000"/>
                  </a:schemeClr>
                </a:solidFill>
              </a:rPr>
              <a:t>$15.67209</a:t>
            </a:r>
          </a:p>
          <a:p>
            <a:pPr lvl="1" eaLnBrk="1" hangingPunct="1">
              <a:lnSpc>
                <a:spcPct val="90000"/>
              </a:lnSpc>
              <a:buFontTx/>
              <a:buNone/>
              <a:defRPr/>
            </a:pPr>
            <a:endParaRPr lang="en-US" sz="1800" b="1" u="dbl" dirty="0" smtClean="0">
              <a:solidFill>
                <a:schemeClr val="accent2">
                  <a:lumMod val="50000"/>
                </a:schemeClr>
              </a:solidFill>
            </a:endParaRPr>
          </a:p>
          <a:p>
            <a:pPr>
              <a:buFontTx/>
              <a:buNone/>
              <a:defRPr/>
            </a:pPr>
            <a:r>
              <a:rPr lang="en-US" sz="1800" b="1" dirty="0" smtClean="0">
                <a:solidFill>
                  <a:schemeClr val="accent2">
                    <a:lumMod val="50000"/>
                  </a:schemeClr>
                </a:solidFill>
              </a:rPr>
              <a:t>      </a:t>
            </a:r>
            <a:endParaRPr lang="en-US" sz="1800" b="1" dirty="0">
              <a:solidFill>
                <a:schemeClr val="accent2">
                  <a:lumMod val="50000"/>
                </a:schemeClr>
              </a:solidFill>
            </a:endParaRPr>
          </a:p>
        </p:txBody>
      </p:sp>
      <p:sp>
        <p:nvSpPr>
          <p:cNvPr id="4" name="Rectangle 2"/>
          <p:cNvSpPr txBox="1">
            <a:spLocks noChangeArrowheads="1"/>
          </p:cNvSpPr>
          <p:nvPr/>
        </p:nvSpPr>
        <p:spPr bwMode="auto">
          <a:xfrm>
            <a:off x="838200" y="762000"/>
            <a:ext cx="7772400" cy="1143000"/>
          </a:xfrm>
          <a:prstGeom prst="rect">
            <a:avLst/>
          </a:prstGeom>
          <a:solidFill>
            <a:schemeClr val="hlink"/>
          </a:solidFill>
          <a:ln w="9525">
            <a:solidFill>
              <a:schemeClr val="tx1"/>
            </a:solidFill>
            <a:miter lim="800000"/>
            <a:headEnd/>
            <a:tailEnd/>
          </a:ln>
        </p:spPr>
        <p:txBody>
          <a:bodyPr anchor="ctr"/>
          <a:lstStyle/>
          <a:p>
            <a:pPr algn="ctr">
              <a:defRPr/>
            </a:pPr>
            <a:r>
              <a:rPr lang="en-US" sz="4000" b="1" kern="0" dirty="0" smtClean="0">
                <a:solidFill>
                  <a:schemeClr val="accent2">
                    <a:lumMod val="50000"/>
                  </a:schemeClr>
                </a:solidFill>
                <a:latin typeface="+mj-lt"/>
                <a:ea typeface="+mj-ea"/>
                <a:cs typeface="+mj-cs"/>
              </a:rPr>
              <a:t>City Property </a:t>
            </a:r>
            <a:r>
              <a:rPr lang="en-US" sz="4000" b="1" kern="0" dirty="0">
                <a:solidFill>
                  <a:schemeClr val="accent2">
                    <a:lumMod val="50000"/>
                  </a:schemeClr>
                </a:solidFill>
                <a:latin typeface="+mj-lt"/>
                <a:ea typeface="+mj-ea"/>
                <a:cs typeface="+mj-cs"/>
              </a:rPr>
              <a:t>Tax Rate (Cont.)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b="1" smtClean="0">
                <a:solidFill>
                  <a:schemeClr val="accent2"/>
                </a:solidFill>
              </a:rPr>
              <a:t>Proposed Property Tax (Cont </a:t>
            </a:r>
          </a:p>
        </p:txBody>
      </p:sp>
      <p:sp>
        <p:nvSpPr>
          <p:cNvPr id="6147" name="Content Placeholder 2"/>
          <p:cNvSpPr>
            <a:spLocks noGrp="1"/>
          </p:cNvSpPr>
          <p:nvPr>
            <p:ph idx="1"/>
          </p:nvPr>
        </p:nvSpPr>
        <p:spPr/>
        <p:txBody>
          <a:bodyPr/>
          <a:lstStyle/>
          <a:p>
            <a:pPr marL="342900" lvl="1" indent="-342900">
              <a:buFontTx/>
              <a:buChar char="•"/>
              <a:defRPr/>
            </a:pPr>
            <a:r>
              <a:rPr lang="en-US" sz="1400" b="1" dirty="0" smtClean="0">
                <a:solidFill>
                  <a:schemeClr val="accent2">
                    <a:lumMod val="50000"/>
                  </a:schemeClr>
                </a:solidFill>
              </a:rPr>
              <a:t>Several of the City’s non-property tax revenue sources were negatively impacted by the COVID-19 pandemic – the changes in the individual property tax levies addressed these other revenue shortfalls. </a:t>
            </a:r>
          </a:p>
          <a:p>
            <a:pPr marL="342900" lvl="1" indent="-342900">
              <a:buFontTx/>
              <a:buChar char="•"/>
              <a:defRPr/>
            </a:pPr>
            <a:r>
              <a:rPr lang="en-US" sz="1400" b="1" dirty="0" smtClean="0">
                <a:solidFill>
                  <a:schemeClr val="accent2">
                    <a:lumMod val="50000"/>
                  </a:schemeClr>
                </a:solidFill>
              </a:rPr>
              <a:t>A </a:t>
            </a:r>
            <a:r>
              <a:rPr lang="en-US" sz="1400" b="1" dirty="0">
                <a:solidFill>
                  <a:schemeClr val="accent2">
                    <a:lumMod val="50000"/>
                  </a:schemeClr>
                </a:solidFill>
              </a:rPr>
              <a:t>portion </a:t>
            </a:r>
            <a:r>
              <a:rPr lang="en-US" sz="1400" b="1" dirty="0" smtClean="0">
                <a:solidFill>
                  <a:schemeClr val="accent2">
                    <a:lumMod val="50000"/>
                  </a:schemeClr>
                </a:solidFill>
              </a:rPr>
              <a:t>of the Emergency Tax levy </a:t>
            </a:r>
            <a:r>
              <a:rPr lang="en-US" sz="1400" b="1" dirty="0">
                <a:solidFill>
                  <a:schemeClr val="accent2">
                    <a:lumMod val="50000"/>
                  </a:schemeClr>
                </a:solidFill>
              </a:rPr>
              <a:t>(approximately $.14/$</a:t>
            </a:r>
            <a:r>
              <a:rPr lang="en-US" sz="1400" b="1" dirty="0" smtClean="0">
                <a:solidFill>
                  <a:schemeClr val="accent2">
                    <a:lumMod val="50000"/>
                  </a:schemeClr>
                </a:solidFill>
              </a:rPr>
              <a:t>1,000 of the $.67/$1,000 maximum) was levied to assist in offsetting the reductions in other General Fund revenue sources. </a:t>
            </a:r>
          </a:p>
          <a:p>
            <a:pPr marL="342900" lvl="1" indent="-342900">
              <a:buFontTx/>
              <a:buChar char="•"/>
              <a:defRPr/>
            </a:pPr>
            <a:r>
              <a:rPr lang="en-US" sz="1400" b="1" dirty="0" smtClean="0">
                <a:solidFill>
                  <a:schemeClr val="accent2">
                    <a:lumMod val="50000"/>
                  </a:schemeClr>
                </a:solidFill>
              </a:rPr>
              <a:t>The Emergency levy was added without increasing the total tax levy due to eliminating the Transit levy for the upcoming year. </a:t>
            </a:r>
          </a:p>
          <a:p>
            <a:pPr marL="342900" lvl="1" indent="-342900">
              <a:buFontTx/>
              <a:buChar char="•"/>
              <a:defRPr/>
            </a:pPr>
            <a:r>
              <a:rPr lang="en-US" sz="1400" b="1" dirty="0" smtClean="0">
                <a:solidFill>
                  <a:schemeClr val="accent2">
                    <a:lumMod val="50000"/>
                  </a:schemeClr>
                </a:solidFill>
              </a:rPr>
              <a:t>With the City’s proposed tax rate of $15.67209, the owner of home valued at $100,000 (with rollback, a taxable value of $56,409), will pay $884 in City property taxes. This is $21 more than the current year due to the change in the residential rollback factor. </a:t>
            </a:r>
          </a:p>
          <a:p>
            <a:pPr>
              <a:defRPr/>
            </a:pPr>
            <a:r>
              <a:rPr lang="en-US" sz="1400" b="1" dirty="0" smtClean="0">
                <a:solidFill>
                  <a:schemeClr val="accent2">
                    <a:lumMod val="50000"/>
                  </a:schemeClr>
                </a:solidFill>
              </a:rPr>
              <a:t>Multi-residential properties continue to be rolled back by 3.75% each year. In 2020/2021 the rollback was 71.25% and for 2021/2022 the rollback will be 67.50%. The </a:t>
            </a:r>
            <a:r>
              <a:rPr lang="en-US" sz="1400" b="1" dirty="0">
                <a:solidFill>
                  <a:schemeClr val="accent2">
                    <a:lumMod val="50000"/>
                  </a:schemeClr>
                </a:solidFill>
              </a:rPr>
              <a:t>owner of </a:t>
            </a:r>
            <a:r>
              <a:rPr lang="en-US" sz="1400" b="1" dirty="0" smtClean="0">
                <a:solidFill>
                  <a:schemeClr val="accent2">
                    <a:lumMod val="50000"/>
                  </a:schemeClr>
                </a:solidFill>
              </a:rPr>
              <a:t>multi-residential property valued </a:t>
            </a:r>
            <a:r>
              <a:rPr lang="en-US" sz="1400" b="1" dirty="0">
                <a:solidFill>
                  <a:schemeClr val="accent2">
                    <a:lumMod val="50000"/>
                  </a:schemeClr>
                </a:solidFill>
              </a:rPr>
              <a:t>at $100,000 (with rollback, a taxable value of </a:t>
            </a:r>
            <a:r>
              <a:rPr lang="en-US" sz="1400" b="1" dirty="0" smtClean="0">
                <a:solidFill>
                  <a:schemeClr val="accent2">
                    <a:lumMod val="50000"/>
                  </a:schemeClr>
                </a:solidFill>
              </a:rPr>
              <a:t>$67,500), </a:t>
            </a:r>
            <a:r>
              <a:rPr lang="en-US" sz="1400" b="1" dirty="0">
                <a:solidFill>
                  <a:schemeClr val="accent2">
                    <a:lumMod val="50000"/>
                  </a:schemeClr>
                </a:solidFill>
              </a:rPr>
              <a:t>will pay </a:t>
            </a:r>
            <a:r>
              <a:rPr lang="en-US" sz="1400" b="1" dirty="0" smtClean="0">
                <a:solidFill>
                  <a:schemeClr val="accent2">
                    <a:lumMod val="50000"/>
                  </a:schemeClr>
                </a:solidFill>
              </a:rPr>
              <a:t>$1,058 </a:t>
            </a:r>
            <a:r>
              <a:rPr lang="en-US" sz="1400" b="1" dirty="0">
                <a:solidFill>
                  <a:schemeClr val="accent2">
                    <a:lumMod val="50000"/>
                  </a:schemeClr>
                </a:solidFill>
              </a:rPr>
              <a:t>in City property taxes. This is </a:t>
            </a:r>
            <a:r>
              <a:rPr lang="en-US" sz="1400" b="1" dirty="0" smtClean="0">
                <a:solidFill>
                  <a:schemeClr val="accent2">
                    <a:lumMod val="50000"/>
                  </a:schemeClr>
                </a:solidFill>
              </a:rPr>
              <a:t>$59 </a:t>
            </a:r>
            <a:r>
              <a:rPr lang="en-US" sz="1400" b="1" dirty="0">
                <a:solidFill>
                  <a:schemeClr val="accent2">
                    <a:lumMod val="50000"/>
                  </a:schemeClr>
                </a:solidFill>
              </a:rPr>
              <a:t>less than the current year due to the </a:t>
            </a:r>
            <a:r>
              <a:rPr lang="en-US" sz="1400" b="1" dirty="0" smtClean="0">
                <a:solidFill>
                  <a:schemeClr val="accent2">
                    <a:lumMod val="50000"/>
                  </a:schemeClr>
                </a:solidFill>
              </a:rPr>
              <a:t>change </a:t>
            </a:r>
            <a:r>
              <a:rPr lang="en-US" sz="1400" b="1" dirty="0">
                <a:solidFill>
                  <a:schemeClr val="accent2">
                    <a:lumMod val="50000"/>
                  </a:schemeClr>
                </a:solidFill>
              </a:rPr>
              <a:t>in the </a:t>
            </a:r>
            <a:r>
              <a:rPr lang="en-US" sz="1400" b="1" dirty="0" smtClean="0">
                <a:solidFill>
                  <a:schemeClr val="accent2">
                    <a:lumMod val="50000"/>
                  </a:schemeClr>
                </a:solidFill>
              </a:rPr>
              <a:t>multi-residential </a:t>
            </a:r>
            <a:r>
              <a:rPr lang="en-US" sz="1400" b="1" dirty="0">
                <a:solidFill>
                  <a:schemeClr val="accent2">
                    <a:lumMod val="50000"/>
                  </a:schemeClr>
                </a:solidFill>
              </a:rPr>
              <a:t>rollback factor. </a:t>
            </a:r>
            <a:endParaRPr lang="en-US" sz="1400" b="1" dirty="0" smtClean="0">
              <a:solidFill>
                <a:schemeClr val="accent2">
                  <a:lumMod val="50000"/>
                </a:schemeClr>
              </a:solidFill>
            </a:endParaRPr>
          </a:p>
          <a:p>
            <a:pPr>
              <a:defRPr/>
            </a:pPr>
            <a:r>
              <a:rPr lang="en-US" sz="1400" b="1" dirty="0" smtClean="0">
                <a:solidFill>
                  <a:schemeClr val="accent2">
                    <a:lumMod val="50000"/>
                  </a:schemeClr>
                </a:solidFill>
              </a:rPr>
              <a:t>These changes reflects only the </a:t>
            </a:r>
            <a:r>
              <a:rPr lang="en-US" sz="1400" b="1" i="1" dirty="0" smtClean="0">
                <a:solidFill>
                  <a:schemeClr val="accent2">
                    <a:lumMod val="50000"/>
                  </a:schemeClr>
                </a:solidFill>
              </a:rPr>
              <a:t>City</a:t>
            </a:r>
            <a:r>
              <a:rPr lang="en-US" sz="1400" b="1" dirty="0" smtClean="0">
                <a:solidFill>
                  <a:schemeClr val="accent2">
                    <a:lumMod val="50000"/>
                  </a:schemeClr>
                </a:solidFill>
              </a:rPr>
              <a:t> portion of property owners’ property  tax bills.  Property tax bills also include County and School district levies.  Tax rates for these other entities for 2021/2022 are not yet available. </a:t>
            </a:r>
          </a:p>
        </p:txBody>
      </p:sp>
      <p:sp>
        <p:nvSpPr>
          <p:cNvPr id="4" name="Rectangle 2"/>
          <p:cNvSpPr txBox="1">
            <a:spLocks noChangeArrowheads="1"/>
          </p:cNvSpPr>
          <p:nvPr/>
        </p:nvSpPr>
        <p:spPr bwMode="auto">
          <a:xfrm>
            <a:off x="838200" y="762000"/>
            <a:ext cx="7772400" cy="1143000"/>
          </a:xfrm>
          <a:prstGeom prst="rect">
            <a:avLst/>
          </a:prstGeom>
          <a:solidFill>
            <a:schemeClr val="hlink"/>
          </a:solidFill>
          <a:ln w="9525">
            <a:solidFill>
              <a:schemeClr val="tx1"/>
            </a:solidFill>
            <a:miter lim="800000"/>
            <a:headEnd/>
            <a:tailEnd/>
          </a:ln>
        </p:spPr>
        <p:txBody>
          <a:bodyPr anchor="ctr"/>
          <a:lstStyle/>
          <a:p>
            <a:pPr algn="ctr">
              <a:defRPr/>
            </a:pPr>
            <a:r>
              <a:rPr lang="en-US" sz="4000" b="1" kern="0" dirty="0" smtClean="0">
                <a:solidFill>
                  <a:schemeClr val="accent2">
                    <a:lumMod val="50000"/>
                  </a:schemeClr>
                </a:solidFill>
                <a:latin typeface="+mj-lt"/>
                <a:ea typeface="+mj-ea"/>
                <a:cs typeface="+mj-cs"/>
              </a:rPr>
              <a:t>City </a:t>
            </a:r>
            <a:r>
              <a:rPr lang="en-US" sz="4000" b="1" kern="0" dirty="0">
                <a:solidFill>
                  <a:schemeClr val="accent2">
                    <a:lumMod val="50000"/>
                  </a:schemeClr>
                </a:solidFill>
                <a:latin typeface="+mj-lt"/>
                <a:ea typeface="+mj-ea"/>
                <a:cs typeface="+mj-cs"/>
              </a:rPr>
              <a:t>Property Tax Rate (Cont.) </a:t>
            </a: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10320</TotalTime>
  <Words>3929</Words>
  <Application>Microsoft Office PowerPoint</Application>
  <PresentationFormat>On-screen Show (4:3)</PresentationFormat>
  <Paragraphs>240</Paragraphs>
  <Slides>23</Slides>
  <Notes>5</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23</vt:i4>
      </vt:variant>
    </vt:vector>
  </HeadingPairs>
  <TitlesOfParts>
    <vt:vector size="30" baseType="lpstr">
      <vt:lpstr>Arial</vt:lpstr>
      <vt:lpstr>Calibri</vt:lpstr>
      <vt:lpstr>Times New Roman</vt:lpstr>
      <vt:lpstr>Default Design</vt:lpstr>
      <vt:lpstr>4_Office Theme</vt:lpstr>
      <vt:lpstr>2_Office Theme</vt:lpstr>
      <vt:lpstr>3_Office Theme</vt:lpstr>
      <vt:lpstr> CITY OF MUSCATINE BUDGET SUMMARY INFORMATION FOR BUDGET PUBLIC HEARING #2    FISCAL YEAR 2021/2022</vt:lpstr>
      <vt:lpstr>Proposed 2021/2022  Budget Summary </vt:lpstr>
      <vt:lpstr>Where Does the Money Come From? (See definitions at end of presentation)</vt:lpstr>
      <vt:lpstr>How are the Funds Used?</vt:lpstr>
      <vt:lpstr>City Tax Levy Rates by Type</vt:lpstr>
      <vt:lpstr>City 10 Year Tax Rate History</vt:lpstr>
      <vt:lpstr>Property </vt:lpstr>
      <vt:lpstr> </vt:lpstr>
      <vt:lpstr>Proposed Property Tax (Cont </vt:lpstr>
      <vt:lpstr>Tax Levy Rates by Entity Fiscal Year 2020/2021  (2021/2022 Tax Rates for the School and County are not yet available)   Total Tax Rate $38.15439/$1,000 valuation</vt:lpstr>
      <vt:lpstr>Where Do Each of Your Property Tax Dollars Go?</vt:lpstr>
      <vt:lpstr>General Fund Balance</vt:lpstr>
      <vt:lpstr>General Fund Highlights</vt:lpstr>
      <vt:lpstr>Significant Changes in General Fund Projected Revenues Due to the COVID-19 Pandemic</vt:lpstr>
      <vt:lpstr>Balancing the General Fund Budget</vt:lpstr>
      <vt:lpstr>General Fund Budget –  Key Items </vt:lpstr>
      <vt:lpstr>General Fund Budget –  Key Items (Cont.)</vt:lpstr>
      <vt:lpstr>Enterprise Funds</vt:lpstr>
      <vt:lpstr>Capital Projects Summary</vt:lpstr>
      <vt:lpstr>FY 2022 and Beyond</vt:lpstr>
      <vt:lpstr>FY 2022 and Beyond (Cont.)</vt:lpstr>
      <vt:lpstr>Where Does the Money Come From? Category Information</vt:lpstr>
      <vt:lpstr>Where Does the Money Come From? Category Information (Cont.)</vt:lpstr>
    </vt:vector>
  </TitlesOfParts>
  <Company>The City of Muscatine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CITY OF MUSCATINE BUDGET OVERVIEW PROPOSED FISCAL YEAR 2002/2003  GENERAL FUND BUDGET</dc:title>
  <dc:creator>Nancy Lueck</dc:creator>
  <cp:lastModifiedBy>Lueck, Nancy</cp:lastModifiedBy>
  <cp:revision>626</cp:revision>
  <cp:lastPrinted>2021-03-16T21:10:03Z</cp:lastPrinted>
  <dcterms:created xsi:type="dcterms:W3CDTF">2002-01-29T20:33:21Z</dcterms:created>
  <dcterms:modified xsi:type="dcterms:W3CDTF">2021-03-16T21:11:19Z</dcterms:modified>
</cp:coreProperties>
</file>